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68" r:id="rId2"/>
    <p:sldId id="265" r:id="rId3"/>
    <p:sldId id="257" r:id="rId4"/>
    <p:sldId id="272" r:id="rId5"/>
    <p:sldId id="270" r:id="rId6"/>
    <p:sldId id="261" r:id="rId7"/>
    <p:sldId id="262" r:id="rId8"/>
    <p:sldId id="263" r:id="rId9"/>
    <p:sldId id="271" r:id="rId10"/>
    <p:sldId id="269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95936" y="4797152"/>
            <a:ext cx="4680992" cy="115212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1900" b="1" dirty="0" smtClean="0">
                <a:solidFill>
                  <a:schemeClr val="tx1"/>
                </a:solidFill>
              </a:rPr>
              <a:t>С</a:t>
            </a:r>
            <a:r>
              <a:rPr lang="ru-RU" sz="1900" b="1" dirty="0" smtClean="0">
                <a:solidFill>
                  <a:schemeClr val="tx1"/>
                </a:solidFill>
              </a:rPr>
              <a:t>тепанова </a:t>
            </a:r>
            <a:r>
              <a:rPr lang="ru-RU" sz="1900" b="1" dirty="0" smtClean="0">
                <a:solidFill>
                  <a:schemeClr val="tx1"/>
                </a:solidFill>
              </a:rPr>
              <a:t>Т</a:t>
            </a:r>
            <a:r>
              <a:rPr lang="ru-RU" sz="1900" b="1" dirty="0" smtClean="0">
                <a:solidFill>
                  <a:schemeClr val="tx1"/>
                </a:solidFill>
              </a:rPr>
              <a:t>атьяна </a:t>
            </a:r>
            <a:r>
              <a:rPr lang="ru-RU" sz="1900" b="1" dirty="0" smtClean="0">
                <a:solidFill>
                  <a:schemeClr val="tx1"/>
                </a:solidFill>
              </a:rPr>
              <a:t>О</a:t>
            </a:r>
            <a:r>
              <a:rPr lang="ru-RU" sz="1900" b="1" dirty="0" smtClean="0">
                <a:solidFill>
                  <a:schemeClr val="tx1"/>
                </a:solidFill>
              </a:rPr>
              <a:t>леговна, </a:t>
            </a:r>
            <a:endParaRPr lang="ru-RU" sz="1900" b="1" dirty="0" smtClean="0">
              <a:solidFill>
                <a:schemeClr val="tx1"/>
              </a:solidFill>
            </a:endParaRPr>
          </a:p>
          <a:p>
            <a:pPr algn="r"/>
            <a:r>
              <a:rPr lang="ru-RU" sz="1900" b="1" dirty="0" smtClean="0">
                <a:solidFill>
                  <a:schemeClr val="tx1"/>
                </a:solidFill>
              </a:rPr>
              <a:t>аспирант 2 курса </a:t>
            </a:r>
            <a:r>
              <a:rPr lang="ru-RU" sz="1900" b="1" dirty="0" smtClean="0">
                <a:solidFill>
                  <a:schemeClr val="tx1"/>
                </a:solidFill>
              </a:rPr>
              <a:t>КНИТУ</a:t>
            </a:r>
          </a:p>
          <a:p>
            <a:pPr algn="r"/>
            <a:r>
              <a:rPr lang="ru-RU" sz="1900" b="1" dirty="0" smtClean="0">
                <a:solidFill>
                  <a:schemeClr val="tx1"/>
                </a:solidFill>
              </a:rPr>
              <a:t>Научный руководитель: </a:t>
            </a:r>
            <a:r>
              <a:rPr lang="ru-RU" sz="1900" b="1" dirty="0" err="1" smtClean="0">
                <a:solidFill>
                  <a:schemeClr val="tx1"/>
                </a:solidFill>
              </a:rPr>
              <a:t>д.т.н</a:t>
            </a:r>
            <a:r>
              <a:rPr lang="ru-RU" sz="1900" b="1" dirty="0" smtClean="0">
                <a:solidFill>
                  <a:schemeClr val="tx1"/>
                </a:solidFill>
              </a:rPr>
              <a:t>, профессор Р.Г. Сафин</a:t>
            </a:r>
            <a:r>
              <a:rPr lang="ru-RU" sz="1900" b="1" dirty="0" smtClean="0">
                <a:solidFill>
                  <a:schemeClr val="tx1"/>
                </a:solidFill>
              </a:rPr>
              <a:t> </a:t>
            </a:r>
            <a:endParaRPr lang="ru-RU" sz="1900" b="1" dirty="0" smtClean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99592" y="1700808"/>
            <a:ext cx="7632848" cy="158417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Переработка древесных отходов </a:t>
            </a:r>
            <a:br>
              <a:rPr lang="ru-RU" sz="36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</a:br>
            <a:r>
              <a:rPr lang="ru-RU" sz="36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в активированный уголь</a:t>
            </a:r>
            <a:endParaRPr lang="ru-RU" sz="36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26064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Федеральное государственное бюджетное образовательное учреждение высшего образования </a:t>
            </a:r>
            <a:endParaRPr lang="ru-RU" b="1" dirty="0" smtClean="0"/>
          </a:p>
          <a:p>
            <a:pPr algn="ctr"/>
            <a:r>
              <a:rPr lang="ru-RU" b="1" dirty="0" smtClean="0"/>
              <a:t>«</a:t>
            </a:r>
            <a:r>
              <a:rPr lang="ru-RU" b="1" dirty="0" smtClean="0"/>
              <a:t>Казанский национальный исследовательский технологический университет</a:t>
            </a:r>
            <a:r>
              <a:rPr lang="ru-RU" b="1" dirty="0" smtClean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2041335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Актуальность</a:t>
            </a:r>
            <a:endParaRPr lang="ru-RU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7" descr="https://apral.ru/wp-content/uploads/2017/08/59ed09a2cb1d95d91f713d365ac31a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1543050" cy="12382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2996952"/>
            <a:ext cx="162711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Заготовка леса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7" name="Рисунок 16" descr="https://mw2.google.com/mw-panoramio/photos/medium/913817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700808"/>
            <a:ext cx="1507407" cy="122413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979712" y="2924944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Низкокачественная древесина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9" name="Рисунок 13" descr="Бизнес-идея: Производство щепы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700808"/>
            <a:ext cx="1584176" cy="1152128"/>
          </a:xfrm>
          <a:prstGeom prst="rect">
            <a:avLst/>
          </a:prstGeom>
          <a:noFill/>
        </p:spPr>
      </p:pic>
      <p:pic>
        <p:nvPicPr>
          <p:cNvPr id="10" name="Picture 5" descr="http://www.promsnab.dn.ua/images_board/9098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1700808"/>
            <a:ext cx="933450" cy="115212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067944" y="2852936"/>
            <a:ext cx="257275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Измельчение древесины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12" name="Рисунок 10" descr="Бизнес-идея: Производство щепы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700808"/>
            <a:ext cx="1644774" cy="115212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6660232" y="2852936"/>
            <a:ext cx="1962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Транспортировка  древесной щепы</a:t>
            </a:r>
            <a:endParaRPr lang="ru-RU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14" name="Рисунок 7" descr="Бизнес-идея: Производство щепы 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3717032"/>
            <a:ext cx="1285875" cy="8382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51520" y="4581128"/>
            <a:ext cx="1860125" cy="7039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Технологическая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 щепа</a:t>
            </a:r>
            <a:endParaRPr lang="ru-RU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16" name="Рисунок 1" descr="Уголь древесный БАУ-А - АМК ГРУПП в Казани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3728" y="3717032"/>
            <a:ext cx="1885950" cy="83820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123728" y="4581128"/>
            <a:ext cx="19403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Активированный </a:t>
            </a:r>
          </a:p>
          <a:p>
            <a:pPr algn="ctr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уголь</a:t>
            </a:r>
            <a:endParaRPr lang="ru-RU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18" name="Рисунок 17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3501008"/>
            <a:ext cx="410445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72150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511300" y="1700213"/>
            <a:ext cx="7632700" cy="3578225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56874837"/>
              </p:ext>
            </p:extLst>
          </p:nvPr>
        </p:nvGraphicFramePr>
        <p:xfrm>
          <a:off x="5220072" y="188640"/>
          <a:ext cx="3744416" cy="6797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4416"/>
              </a:tblGrid>
              <a:tr h="6669360">
                <a:tc>
                  <a:txBody>
                    <a:bodyPr/>
                    <a:lstStyle/>
                    <a:p>
                      <a:r>
                        <a:rPr lang="ru-RU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Способ получения активированного угля: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1 - зона конвективной сушки,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2 - зона пиролиза,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3 - зона активации,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4 - зона первой стадии охлаждения 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5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</a:t>
                      </a:r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зона накопления,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6 - зона второй стадии охлаждения,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7 - узел выгрузки активированного угля, 8,9 - вакуумные клапана,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10-а -10-д - барабанный питатель,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11 - рекуперативный теплообменник,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12 - абсорбер,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13 - сепаратор для выделения воды из топочного газа,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14 - сепаратор для выделения из </a:t>
                      </a:r>
                      <a:r>
                        <a:rPr kumimoji="0" lang="ru-RU" sz="1500" i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пиролизных</a:t>
                      </a:r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газов </a:t>
                      </a:r>
                      <a:r>
                        <a:rPr kumimoji="0" lang="ru-RU" sz="1500" i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жижки</a:t>
                      </a:r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горючих газов,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15 - сборник </a:t>
                      </a:r>
                      <a:r>
                        <a:rPr kumimoji="0" lang="ru-RU" sz="1500" i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жижки</a:t>
                      </a:r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16 - сепаратор для выделения воды из газов активации,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17 - коллектор подачи горючего газа в рубашку </a:t>
                      </a:r>
                      <a:r>
                        <a:rPr kumimoji="0" lang="ru-RU" sz="1500" i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пиролизной</a:t>
                      </a:r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зоны,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18 - патрубок подачи воздуха, </a:t>
                      </a:r>
                    </a:p>
                    <a:p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19 - коллектор подачи сепарированной воды,</a:t>
                      </a:r>
                    </a:p>
                    <a:p>
                      <a:r>
                        <a:rPr kumimoji="0" lang="ru-RU" sz="15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20 - </a:t>
                      </a:r>
                      <a:r>
                        <a:rPr kumimoji="0" lang="ru-RU" sz="15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вакуумный насос для понижения давления в зоне второй стадии охлаждения</a:t>
                      </a:r>
                      <a:r>
                        <a:rPr lang="ru-RU" sz="1500" i="1" dirty="0" smtClean="0"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4" name="AutoShape 2" descr="blob:https://web.whatsapp.com/0aeea8d5-938e-4a55-82bc-d95a800845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4610525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15144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38884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916832"/>
            <a:ext cx="443400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4869160"/>
            <a:ext cx="424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1400" b="1" dirty="0" smtClean="0"/>
              <a:t>Кинетические кривые изменения удельной массы и температуры древесных отходов</a:t>
            </a:r>
            <a:r>
              <a:rPr lang="ru-RU" sz="1400" b="1" dirty="0" smtClean="0"/>
              <a:t>:</a:t>
            </a:r>
            <a:endParaRPr lang="en-US" sz="1400" b="1" dirty="0" smtClean="0"/>
          </a:p>
          <a:p>
            <a:pPr algn="ctr"/>
            <a:r>
              <a:rPr lang="ru-RU" sz="1400" b="1" dirty="0" smtClean="0"/>
              <a:t> </a:t>
            </a:r>
            <a:r>
              <a:rPr lang="en-US" sz="1400" b="1" dirty="0" smtClean="0"/>
              <a:t>I</a:t>
            </a:r>
            <a:r>
              <a:rPr lang="ru-RU" sz="1400" b="1" dirty="0" smtClean="0"/>
              <a:t> – зона сушки; </a:t>
            </a:r>
            <a:r>
              <a:rPr lang="en-US" sz="1400" b="1" dirty="0" smtClean="0"/>
              <a:t>II</a:t>
            </a:r>
            <a:r>
              <a:rPr lang="ru-RU" sz="1400" b="1" dirty="0" smtClean="0"/>
              <a:t> – зона пиролиза; </a:t>
            </a:r>
            <a:endParaRPr lang="en-US" sz="1400" b="1" dirty="0" smtClean="0"/>
          </a:p>
          <a:p>
            <a:pPr algn="ctr"/>
            <a:r>
              <a:rPr lang="en-US" sz="1400" b="1" dirty="0" smtClean="0"/>
              <a:t>III</a:t>
            </a:r>
            <a:r>
              <a:rPr lang="ru-RU" sz="1400" b="1" dirty="0" smtClean="0"/>
              <a:t> </a:t>
            </a:r>
            <a:r>
              <a:rPr lang="ru-RU" sz="1400" b="1" dirty="0" smtClean="0"/>
              <a:t>– зона активации</a:t>
            </a:r>
            <a:endParaRPr lang="ru-RU" sz="1400" dirty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4427984" y="5013176"/>
            <a:ext cx="4572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+mj-lt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ыход угля от вида перерабатываемого сырья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09600" y="3048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200" b="1" spc="-1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Результаты экспериментальных исследований</a:t>
            </a:r>
            <a:endParaRPr kumimoji="0" lang="ru-RU" sz="4200" b="1" i="0" u="none" strike="noStrike" kern="1200" cap="none" spc="-10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23528" y="404664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Схема и внешний вид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Установки активации угля</a:t>
            </a:r>
            <a:endParaRPr kumimoji="0" lang="ru-RU" sz="35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KNITU2017\Desktop\фото установки активации\муфельная печь.jpg"/>
          <p:cNvPicPr>
            <a:picLocks noChangeAspect="1" noChangeArrowheads="1"/>
          </p:cNvPicPr>
          <p:nvPr/>
        </p:nvPicPr>
        <p:blipFill>
          <a:blip r:embed="rId2" cstate="print"/>
          <a:srcRect t="10598" b="1973"/>
          <a:stretch>
            <a:fillRect/>
          </a:stretch>
        </p:blipFill>
        <p:spPr bwMode="auto">
          <a:xfrm>
            <a:off x="251520" y="1556792"/>
            <a:ext cx="3203848" cy="2376264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556792"/>
            <a:ext cx="2520281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 l="6743" t="8489" b="4923"/>
          <a:stretch>
            <a:fillRect/>
          </a:stretch>
        </p:blipFill>
        <p:spPr bwMode="auto">
          <a:xfrm>
            <a:off x="5911196" y="1556792"/>
            <a:ext cx="308878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393305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 – муфельная печь для получения древесного угля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4005064"/>
            <a:ext cx="4032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 – камера активации  в разобранном виде</a:t>
            </a:r>
            <a:endParaRPr lang="ru-RU" sz="1400" dirty="0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4437112"/>
            <a:ext cx="6840760" cy="148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67544" y="5949280"/>
            <a:ext cx="81369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1- парогенератор;  2- муфельная печь; 3 - змеевиковый перегреватель пара; 4 – камера активации;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 – гильза с древесным углем; 6 – нагревательный элемент муфельной печи; 7 – датчик температуры;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 – регулятор температуры; 9 - газоанализатор КР 1938; 10 – вытяжное устройство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Техническая значимость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84651058"/>
              </p:ext>
            </p:extLst>
          </p:nvPr>
        </p:nvGraphicFramePr>
        <p:xfrm>
          <a:off x="683568" y="3140968"/>
          <a:ext cx="3384376" cy="26642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4376"/>
              </a:tblGrid>
              <a:tr h="2664296">
                <a:tc>
                  <a:txBody>
                    <a:bodyPr/>
                    <a:lstStyle/>
                    <a:p>
                      <a:pPr marL="457200" indent="-457200" algn="l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высокое качество древесного угля;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высокая эффективность работы   установки;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малое</a:t>
                      </a: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энерго</a:t>
                      </a: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 </a:t>
                      </a:r>
                      <a:r>
                        <a:rPr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ресурсопотребеление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>
                        <a:buFontTx/>
                        <a:buChar char="-"/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84651058"/>
              </p:ext>
            </p:extLst>
          </p:nvPr>
        </p:nvGraphicFramePr>
        <p:xfrm>
          <a:off x="5364088" y="3284984"/>
          <a:ext cx="3312368" cy="25922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368"/>
              </a:tblGrid>
              <a:tr h="2592288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минимальная потребляемая мощность;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высокая</a:t>
                      </a: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рентабельность;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высокая поглотительная способность</a:t>
                      </a: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активированного угля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84651058"/>
              </p:ext>
            </p:extLst>
          </p:nvPr>
        </p:nvGraphicFramePr>
        <p:xfrm>
          <a:off x="1115616" y="1664217"/>
          <a:ext cx="7200800" cy="11521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800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Отличительными признаками предлагаемой технологии в отличие от существующих аналогов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Стрелка вправо 6"/>
          <p:cNvSpPr/>
          <p:nvPr/>
        </p:nvSpPr>
        <p:spPr>
          <a:xfrm>
            <a:off x="4211960" y="3933056"/>
            <a:ext cx="93610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9890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План реализации</a:t>
            </a:r>
            <a:endParaRPr lang="ru-RU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4568899"/>
              </p:ext>
            </p:extLst>
          </p:nvPr>
        </p:nvGraphicFramePr>
        <p:xfrm>
          <a:off x="179512" y="1916832"/>
          <a:ext cx="8784976" cy="35441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84976"/>
              </a:tblGrid>
              <a:tr h="3544168">
                <a:tc>
                  <a:txBody>
                    <a:bodyPr/>
                    <a:lstStyle/>
                    <a:p>
                      <a:pPr algn="just"/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Работа, планируемая на 2 года выполнения НИР:</a:t>
                      </a:r>
                    </a:p>
                    <a:p>
                      <a:pPr algn="just"/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разработка методики расчета непрерывно-действующей установки; </a:t>
                      </a:r>
                    </a:p>
                    <a:p>
                      <a:pPr algn="just"/>
                      <a:r>
                        <a:rPr lang="ru-RU" sz="2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отработка оптимальных режимов</a:t>
                      </a: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работы установки</a:t>
                      </a: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экспериментальном стенде</a:t>
                      </a:r>
                      <a:endParaRPr lang="ru-RU" sz="28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6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0120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Объем инвестиций для промышленной реализации</a:t>
            </a:r>
            <a:endParaRPr lang="ru-RU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4994482"/>
              </p:ext>
            </p:extLst>
          </p:nvPr>
        </p:nvGraphicFramePr>
        <p:xfrm>
          <a:off x="323528" y="2060848"/>
          <a:ext cx="8496944" cy="3816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96944"/>
              </a:tblGrid>
              <a:tr h="3816424"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затрат для изготовления опытно-промышленной установки составляет </a:t>
                      </a: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млн. руб.</a:t>
                      </a:r>
                    </a:p>
                    <a:p>
                      <a:pPr algn="just"/>
                      <a:endParaRPr lang="ru-RU" sz="32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just"/>
                      <a:endParaRPr lang="ru-RU" sz="32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83568" y="4005064"/>
            <a:ext cx="122413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 1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79912" y="4005064"/>
            <a:ext cx="122413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 2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04248" y="4005064"/>
            <a:ext cx="122413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СТАРТ 3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2051720" y="4293096"/>
            <a:ext cx="158417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5076056" y="4293096"/>
            <a:ext cx="158417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1560" y="5013176"/>
            <a:ext cx="129614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 млн.руб.</a:t>
            </a:r>
            <a:endParaRPr lang="ru-RU" sz="1400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259632" y="4581128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427984" y="4581128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452320" y="4581128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79912" y="5013176"/>
            <a:ext cx="129614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4 млн.руб.</a:t>
            </a:r>
            <a:endParaRPr lang="ru-RU" sz="1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04248" y="5013176"/>
            <a:ext cx="129614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6 млн.руб.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646076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720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результатам выполненных исследований опубликовано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научных статей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журналах «Вестник КТУ», рецензируемый ВАК,  и «Деревообрабатывающая промышленность»;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тезисов докладов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напечатанных в сборниках материалов конференций;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 патент № 2582696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«Установка для производства древесного угля»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ПУБЛИКАЦИОННАЯ АКТИВНОСТЬ</a:t>
            </a:r>
            <a:endParaRPr lang="ru-RU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21088"/>
            <a:ext cx="2252655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C:\Users\KNITU2017\Desktop\Для печати\fHPcQ2um8r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958479"/>
            <a:ext cx="2664296" cy="1899521"/>
          </a:xfrm>
          <a:prstGeom prst="rect">
            <a:avLst/>
          </a:prstGeom>
          <a:noFill/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4509120"/>
            <a:ext cx="1937428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220072" y="5284265"/>
          <a:ext cx="2232248" cy="1573735"/>
        </p:xfrm>
        <a:graphic>
          <a:graphicData uri="http://schemas.openxmlformats.org/presentationml/2006/ole">
            <p:oleObj spid="_x0000_s2050" name="Acrobat Document" r:id="rId6" imgW="8019826" imgH="5667062" progId="AcroExch.Document.11">
              <p:embed/>
            </p:oleObj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3" y="4312131"/>
            <a:ext cx="1835697" cy="2545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G:\Аспирантура\ТехноСтарт\диплом ТехноСтарт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4048" y="3861048"/>
            <a:ext cx="2520280" cy="154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3465237"/>
              </p:ext>
            </p:extLst>
          </p:nvPr>
        </p:nvGraphicFramePr>
        <p:xfrm>
          <a:off x="1524000" y="1397000"/>
          <a:ext cx="6096000" cy="411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8800" dirty="0" smtClean="0">
                          <a:solidFill>
                            <a:schemeClr val="tx1"/>
                          </a:solidFill>
                        </a:rPr>
                        <a:t>Спасибо</a:t>
                      </a:r>
                    </a:p>
                    <a:p>
                      <a:pPr algn="ctr"/>
                      <a:r>
                        <a:rPr lang="ru-RU" sz="8800" dirty="0" smtClean="0">
                          <a:solidFill>
                            <a:schemeClr val="tx1"/>
                          </a:solidFill>
                        </a:rPr>
                        <a:t>За </a:t>
                      </a:r>
                    </a:p>
                    <a:p>
                      <a:pPr algn="ctr"/>
                      <a:r>
                        <a:rPr lang="ru-RU" sz="8800" dirty="0" smtClean="0">
                          <a:solidFill>
                            <a:schemeClr val="tx1"/>
                          </a:solidFill>
                        </a:rPr>
                        <a:t>внимание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10442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1431</TotalTime>
  <Words>457</Words>
  <Application>Microsoft Office PowerPoint</Application>
  <PresentationFormat>Экран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Бумажная</vt:lpstr>
      <vt:lpstr>Acrobat Document</vt:lpstr>
      <vt:lpstr>Переработка древесных отходов  в активированный уголь</vt:lpstr>
      <vt:lpstr>Актуальность</vt:lpstr>
      <vt:lpstr>Слайд 3</vt:lpstr>
      <vt:lpstr>Слайд 4</vt:lpstr>
      <vt:lpstr>Слайд 5</vt:lpstr>
      <vt:lpstr>Техническая значимость</vt:lpstr>
      <vt:lpstr>План реализации</vt:lpstr>
      <vt:lpstr>Объем инвестиций для промышленной реализации</vt:lpstr>
      <vt:lpstr>ПУБЛИКАЦИОННАЯ АКТИВНОСТЬ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KNITU2017</cp:lastModifiedBy>
  <cp:revision>125</cp:revision>
  <dcterms:created xsi:type="dcterms:W3CDTF">2016-12-27T12:26:21Z</dcterms:created>
  <dcterms:modified xsi:type="dcterms:W3CDTF">2019-05-22T11:29:19Z</dcterms:modified>
</cp:coreProperties>
</file>