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6" r:id="rId3"/>
    <p:sldId id="258" r:id="rId4"/>
    <p:sldId id="259" r:id="rId5"/>
    <p:sldId id="265" r:id="rId6"/>
    <p:sldId id="262" r:id="rId7"/>
    <p:sldId id="264" r:id="rId8"/>
    <p:sldId id="268" r:id="rId9"/>
    <p:sldId id="269" r:id="rId10"/>
    <p:sldId id="270" r:id="rId11"/>
    <p:sldId id="266" r:id="rId12"/>
    <p:sldId id="267" r:id="rId13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A8AAB4B-0844-46BE-BA94-C03701F116EA}">
          <p14:sldIdLst>
            <p14:sldId id="257"/>
            <p14:sldId id="256"/>
            <p14:sldId id="258"/>
            <p14:sldId id="259"/>
            <p14:sldId id="265"/>
            <p14:sldId id="262"/>
            <p14:sldId id="264"/>
            <p14:sldId id="268"/>
            <p14:sldId id="269"/>
            <p14:sldId id="270"/>
            <p14:sldId id="266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12089414964575"/>
          <c:y val="0.20544335939604425"/>
          <c:w val="0.70175178593538701"/>
          <c:h val="0.5868479683177041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12.5</c:v>
                </c:pt>
                <c:pt idx="1">
                  <c:v>13.76</c:v>
                </c:pt>
                <c:pt idx="2">
                  <c:v>14.3</c:v>
                </c:pt>
                <c:pt idx="3">
                  <c:v>14.34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12.2</c:v>
                </c:pt>
                <c:pt idx="1">
                  <c:v>13.23</c:v>
                </c:pt>
                <c:pt idx="2">
                  <c:v>13.5</c:v>
                </c:pt>
                <c:pt idx="3">
                  <c:v>13.55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11.8</c:v>
                </c:pt>
                <c:pt idx="1">
                  <c:v>12.3</c:v>
                </c:pt>
                <c:pt idx="2">
                  <c:v>12.7</c:v>
                </c:pt>
                <c:pt idx="3">
                  <c:v>12.78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44064"/>
        <c:axId val="31866880"/>
      </c:lineChart>
      <c:catAx>
        <c:axId val="29944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1866880"/>
        <c:crosses val="autoZero"/>
        <c:auto val="1"/>
        <c:lblAlgn val="ctr"/>
        <c:lblOffset val="100"/>
        <c:noMultiLvlLbl val="0"/>
      </c:catAx>
      <c:valAx>
        <c:axId val="31866880"/>
        <c:scaling>
          <c:orientation val="minMax"/>
          <c:min val="1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ru-RU"/>
                  <a:t>Выход БАВ, %</a:t>
                </a:r>
              </a:p>
            </c:rich>
          </c:tx>
          <c:layout>
            <c:manualLayout>
              <c:xMode val="edge"/>
              <c:yMode val="edge"/>
              <c:x val="3.4460149618533074E-2"/>
              <c:y val="6.2478196273642907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9944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206233257676897"/>
          <c:y val="0.39449055600849042"/>
          <c:w val="9.7845694089443727E-2"/>
          <c:h val="0.19750351812761538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Cambria Math"/>
          <a:ea typeface="Cambria Math"/>
          <a:cs typeface="Times New Roman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625049761640948"/>
          <c:y val="0.17554844745600823"/>
          <c:w val="0.71321692439126949"/>
          <c:h val="0.6113573683484494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9.1199999999999992</c:v>
                </c:pt>
                <c:pt idx="1">
                  <c:v>10.5</c:v>
                </c:pt>
                <c:pt idx="2">
                  <c:v>11.2</c:v>
                </c:pt>
                <c:pt idx="3">
                  <c:v>11.24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8.73</c:v>
                </c:pt>
                <c:pt idx="1">
                  <c:v>9.9</c:v>
                </c:pt>
                <c:pt idx="2">
                  <c:v>10.9</c:v>
                </c:pt>
                <c:pt idx="3">
                  <c:v>11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8.99</c:v>
                </c:pt>
                <c:pt idx="2">
                  <c:v>9.9</c:v>
                </c:pt>
                <c:pt idx="3">
                  <c:v>10.1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888896"/>
        <c:axId val="31890432"/>
      </c:lineChart>
      <c:catAx>
        <c:axId val="31888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31890432"/>
        <c:crosses val="autoZero"/>
        <c:auto val="1"/>
        <c:lblAlgn val="ctr"/>
        <c:lblOffset val="100"/>
        <c:noMultiLvlLbl val="0"/>
      </c:catAx>
      <c:valAx>
        <c:axId val="31890432"/>
        <c:scaling>
          <c:orientation val="minMax"/>
          <c:min val="7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ru-RU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Выход </a:t>
                </a:r>
                <a:endParaRPr lang="ru-RU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ru-RU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БАВ, </a:t>
                </a:r>
                <a:r>
                  <a:rPr lang="ru-RU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7.1213128847292403E-2"/>
              <c:y val="2.8957350424088334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188889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934951898814065"/>
          <c:y val="0.22399937929713482"/>
          <c:w val="0.7201597869152242"/>
          <c:h val="0.694684773733061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40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20</c:v>
                </c:pt>
                <c:pt idx="1">
                  <c:v>40</c:v>
                </c:pt>
                <c:pt idx="2">
                  <c:v>50</c:v>
                </c:pt>
                <c:pt idx="3">
                  <c:v>70</c:v>
                </c:pt>
                <c:pt idx="4">
                  <c:v>80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13.1</c:v>
                </c:pt>
                <c:pt idx="1">
                  <c:v>13.55</c:v>
                </c:pt>
                <c:pt idx="2">
                  <c:v>13.65</c:v>
                </c:pt>
                <c:pt idx="3">
                  <c:v>13.66</c:v>
                </c:pt>
                <c:pt idx="4">
                  <c:v>13.66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80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20</c:v>
                </c:pt>
                <c:pt idx="1">
                  <c:v>40</c:v>
                </c:pt>
                <c:pt idx="2">
                  <c:v>50</c:v>
                </c:pt>
                <c:pt idx="3">
                  <c:v>70</c:v>
                </c:pt>
                <c:pt idx="4">
                  <c:v>80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13.6</c:v>
                </c:pt>
                <c:pt idx="1">
                  <c:v>14.25</c:v>
                </c:pt>
                <c:pt idx="2">
                  <c:v>14.37</c:v>
                </c:pt>
                <c:pt idx="3">
                  <c:v>14.37</c:v>
                </c:pt>
                <c:pt idx="4">
                  <c:v>14.37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60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20</c:v>
                </c:pt>
                <c:pt idx="1">
                  <c:v>40</c:v>
                </c:pt>
                <c:pt idx="2">
                  <c:v>50</c:v>
                </c:pt>
                <c:pt idx="3">
                  <c:v>70</c:v>
                </c:pt>
                <c:pt idx="4">
                  <c:v>80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13.3</c:v>
                </c:pt>
                <c:pt idx="1">
                  <c:v>13.8</c:v>
                </c:pt>
                <c:pt idx="2">
                  <c:v>13.9</c:v>
                </c:pt>
                <c:pt idx="3">
                  <c:v>13.91</c:v>
                </c:pt>
                <c:pt idx="4">
                  <c:v>13.92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Лист1!#ССЫЛКА!</c:f>
              <c:strCache>
                <c:ptCount val="1"/>
                <c:pt idx="0">
                  <c:v>#REF!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20</c:v>
                </c:pt>
                <c:pt idx="1">
                  <c:v>40</c:v>
                </c:pt>
                <c:pt idx="2">
                  <c:v>50</c:v>
                </c:pt>
                <c:pt idx="3">
                  <c:v>70</c:v>
                </c:pt>
                <c:pt idx="4">
                  <c:v>80</c:v>
                </c:pt>
              </c:numCache>
            </c:numRef>
          </c:cat>
          <c:val>
            <c:numRef>
              <c:f>Лист1!#ССЫЛКА!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397568"/>
        <c:axId val="92399488"/>
      </c:lineChart>
      <c:catAx>
        <c:axId val="923975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С,%</a:t>
                </a:r>
              </a:p>
            </c:rich>
          </c:tx>
          <c:layout>
            <c:manualLayout>
              <c:xMode val="edge"/>
              <c:yMode val="edge"/>
              <c:x val="0.89219094340813421"/>
              <c:y val="0.9195626738823374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92399488"/>
        <c:crosses val="autoZero"/>
        <c:auto val="1"/>
        <c:lblAlgn val="ctr"/>
        <c:lblOffset val="100"/>
        <c:noMultiLvlLbl val="0"/>
      </c:catAx>
      <c:valAx>
        <c:axId val="92399488"/>
        <c:scaling>
          <c:orientation val="minMax"/>
          <c:min val="13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ru-RU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Выход        БАВ,%</a:t>
                </a:r>
              </a:p>
            </c:rich>
          </c:tx>
          <c:layout>
            <c:manualLayout>
              <c:xMode val="edge"/>
              <c:yMode val="edge"/>
              <c:x val="5.4076750786056782E-2"/>
              <c:y val="7.2675576877848411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92397568"/>
        <c:crosses val="autoZero"/>
        <c:crossBetween val="between"/>
      </c:valAx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84895443170689477"/>
          <c:y val="0.39697283635151726"/>
          <c:w val="0.15104556829310622"/>
          <c:h val="0.24132818575713849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 b="1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08011811023622"/>
          <c:y val="0.23240414321483718"/>
          <c:w val="0.75689610673665797"/>
          <c:h val="0.6542609743942809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40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20</c:v>
                </c:pt>
                <c:pt idx="1">
                  <c:v>40</c:v>
                </c:pt>
                <c:pt idx="2">
                  <c:v>50</c:v>
                </c:pt>
                <c:pt idx="3">
                  <c:v>70</c:v>
                </c:pt>
                <c:pt idx="4">
                  <c:v>80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9.8000000000000007</c:v>
                </c:pt>
                <c:pt idx="1">
                  <c:v>10.199999999999999</c:v>
                </c:pt>
                <c:pt idx="2">
                  <c:v>10.32</c:v>
                </c:pt>
                <c:pt idx="3">
                  <c:v>10.35</c:v>
                </c:pt>
                <c:pt idx="4">
                  <c:v>10.38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60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20</c:v>
                </c:pt>
                <c:pt idx="1">
                  <c:v>40</c:v>
                </c:pt>
                <c:pt idx="2">
                  <c:v>50</c:v>
                </c:pt>
                <c:pt idx="3">
                  <c:v>70</c:v>
                </c:pt>
                <c:pt idx="4">
                  <c:v>80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10.1</c:v>
                </c:pt>
                <c:pt idx="1">
                  <c:v>10.55</c:v>
                </c:pt>
                <c:pt idx="2">
                  <c:v>10.59</c:v>
                </c:pt>
                <c:pt idx="3">
                  <c:v>10.63</c:v>
                </c:pt>
                <c:pt idx="4">
                  <c:v>10.63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80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20</c:v>
                </c:pt>
                <c:pt idx="1">
                  <c:v>40</c:v>
                </c:pt>
                <c:pt idx="2">
                  <c:v>50</c:v>
                </c:pt>
                <c:pt idx="3">
                  <c:v>70</c:v>
                </c:pt>
                <c:pt idx="4">
                  <c:v>80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10.3</c:v>
                </c:pt>
                <c:pt idx="1">
                  <c:v>10.78</c:v>
                </c:pt>
                <c:pt idx="2">
                  <c:v>10.81</c:v>
                </c:pt>
                <c:pt idx="3">
                  <c:v>10.81</c:v>
                </c:pt>
                <c:pt idx="4">
                  <c:v>10.81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908992"/>
        <c:axId val="116598272"/>
      </c:lineChart>
      <c:catAx>
        <c:axId val="999089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С, %</a:t>
                </a:r>
              </a:p>
            </c:rich>
          </c:tx>
          <c:layout>
            <c:manualLayout>
              <c:xMode val="edge"/>
              <c:yMode val="edge"/>
              <c:x val="0.88109470691163605"/>
              <c:y val="0.9041064268273842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6598272"/>
        <c:crosses val="autoZero"/>
        <c:auto val="1"/>
        <c:lblAlgn val="ctr"/>
        <c:lblOffset val="100"/>
        <c:noMultiLvlLbl val="0"/>
      </c:catAx>
      <c:valAx>
        <c:axId val="116598272"/>
        <c:scaling>
          <c:orientation val="minMax"/>
          <c:min val="9.6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ru-RU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Выход</a:t>
                </a:r>
              </a:p>
              <a:p>
                <a:pPr>
                  <a:defRPr/>
                </a:pPr>
                <a:r>
                  <a:rPr lang="ru-RU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БАВ,  %</a:t>
                </a:r>
              </a:p>
            </c:rich>
          </c:tx>
          <c:layout>
            <c:manualLayout>
              <c:xMode val="edge"/>
              <c:yMode val="edge"/>
              <c:x val="4.5571084864391952E-2"/>
              <c:y val="9.1345007563665384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999089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 b="1"/>
      </a:pPr>
      <a:endParaRPr lang="ru-RU"/>
    </a:p>
  </c:txPr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0.85084</cdr:x>
      <cdr:y>0.80817</cdr:y>
    </cdr:from>
    <cdr:to>
      <cdr:x>0.92389</cdr:x>
      <cdr:y>0.91035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047486" y="3375296"/>
          <a:ext cx="347502" cy="426757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0.88443</cdr:x>
      <cdr:y>0.80938</cdr:y>
    </cdr:from>
    <cdr:to>
      <cdr:x>0.95489</cdr:x>
      <cdr:y>0.91526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362044" y="3262241"/>
          <a:ext cx="347502" cy="426757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69D39-1702-456E-A2F3-A82FF800B6D3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3F42F-F859-41F5-97E3-67F7543119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182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C4EA5-D7D4-4EE6-8025-0349D4077AB6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CBAF69-E37C-445C-82A1-CEBE5E2D6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654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AF69-E37C-445C-82A1-CEBE5E2D634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387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AF69-E37C-445C-82A1-CEBE5E2D634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75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AF69-E37C-445C-82A1-CEBE5E2D634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75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40915" y="2202873"/>
            <a:ext cx="6192688" cy="23782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мка 6"/>
          <p:cNvSpPr/>
          <p:nvPr/>
        </p:nvSpPr>
        <p:spPr>
          <a:xfrm>
            <a:off x="1052883" y="1844824"/>
            <a:ext cx="6768752" cy="3096344"/>
          </a:xfrm>
          <a:prstGeom prst="frame">
            <a:avLst>
              <a:gd name="adj1" fmla="val 1118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007027"/>
              </p:ext>
            </p:extLst>
          </p:nvPr>
        </p:nvGraphicFramePr>
        <p:xfrm>
          <a:off x="1340915" y="2356676"/>
          <a:ext cx="6096000" cy="2316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Разработка установки для комплексной переработки древесного сырья</a:t>
                      </a:r>
                      <a:endParaRPr lang="ru-RU" sz="3200" dirty="0" smtClean="0"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 flipH="1">
            <a:off x="5868144" y="5157192"/>
            <a:ext cx="2902028" cy="9361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12314"/>
              </p:ext>
            </p:extLst>
          </p:nvPr>
        </p:nvGraphicFramePr>
        <p:xfrm>
          <a:off x="5868145" y="5202057"/>
          <a:ext cx="2902027" cy="6983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2027"/>
              </a:tblGrid>
              <a:tr h="69837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Аспирант кафедры ПДМ:</a:t>
                      </a:r>
                    </a:p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Арсланова Г.Р.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320705"/>
              </p:ext>
            </p:extLst>
          </p:nvPr>
        </p:nvGraphicFramePr>
        <p:xfrm>
          <a:off x="484907" y="260648"/>
          <a:ext cx="7048695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48695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ФГБОУ ВО </a:t>
                      </a:r>
                    </a:p>
                    <a:p>
                      <a:pPr algn="l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«Казанский национальный исследовательский </a:t>
                      </a:r>
                    </a:p>
                    <a:p>
                      <a:pPr algn="l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технологический университет»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428076" y="357475"/>
            <a:ext cx="45719" cy="83927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84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20625" y="3861048"/>
            <a:ext cx="1584176" cy="2880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20625" y="5085184"/>
            <a:ext cx="1824346" cy="2880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722948"/>
              </p:ext>
            </p:extLst>
          </p:nvPr>
        </p:nvGraphicFramePr>
        <p:xfrm>
          <a:off x="714714" y="1988840"/>
          <a:ext cx="7961742" cy="4632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61742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Существующая проблема рационального использования лесосечных отходов показывает востребованность сельскохозяйственной области в новых технологиях для переработки древесных отходов с целью получения полезных продуктов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 работы: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установки для </a:t>
                      </a:r>
                    </a:p>
                    <a:p>
                      <a:pPr algn="l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комплексной переработки </a:t>
                      </a:r>
                    </a:p>
                    <a:p>
                      <a:pPr algn="l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растительного сырья.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Задачи работы: определение оптимальных 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режимных параметров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процесса; 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получение концентрата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биологически активных веществ и кормовой муки для сельскохозяйственных животных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0"/>
            <a:ext cx="9144000" cy="1628800"/>
          </a:xfrm>
          <a:prstGeom prst="rect">
            <a:avLst/>
          </a:prstGeom>
          <a:solidFill>
            <a:schemeClr val="bg1">
              <a:lumMod val="85000"/>
              <a:alpha val="89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93142"/>
            <a:ext cx="72008" cy="122413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310499"/>
              </p:ext>
            </p:extLst>
          </p:nvPr>
        </p:nvGraphicFramePr>
        <p:xfrm>
          <a:off x="611560" y="202332"/>
          <a:ext cx="6096000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42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Актуальность </a:t>
                      </a:r>
                    </a:p>
                    <a:p>
                      <a:r>
                        <a:rPr lang="ru-RU" sz="42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темы</a:t>
                      </a:r>
                      <a:endParaRPr lang="ru-RU" sz="4200" dirty="0">
                        <a:latin typeface="Arial Black" panose="020B0A04020102020204" pitchFamily="34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20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628800"/>
          </a:xfrm>
          <a:prstGeom prst="rect">
            <a:avLst/>
          </a:prstGeom>
          <a:solidFill>
            <a:schemeClr val="bg1">
              <a:lumMod val="85000"/>
              <a:alpha val="89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93142"/>
            <a:ext cx="72008" cy="122413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031212"/>
              </p:ext>
            </p:extLst>
          </p:nvPr>
        </p:nvGraphicFramePr>
        <p:xfrm>
          <a:off x="611560" y="265223"/>
          <a:ext cx="8208912" cy="1310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0891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Биологически активные вещества (БАВ)</a:t>
                      </a:r>
                      <a:endParaRPr lang="ru-RU" sz="4000" dirty="0">
                        <a:latin typeface="Arial Black" panose="020B0A04020102020204" pitchFamily="34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697540"/>
              </p:ext>
            </p:extLst>
          </p:nvPr>
        </p:nvGraphicFramePr>
        <p:xfrm>
          <a:off x="683568" y="1988840"/>
          <a:ext cx="6984776" cy="438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8477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БАВ - химические вещества, обладающие высокой физиологической активностью. Содержатся в коре, зелени и древесине</a:t>
                      </a:r>
                      <a:r>
                        <a:rPr lang="ru-RU" sz="2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множества пород, в частности в осине и иве.</a:t>
                      </a:r>
                      <a:endParaRPr lang="ru-RU" sz="2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2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БАВ обладают:</a:t>
                      </a:r>
                    </a:p>
                    <a:p>
                      <a:r>
                        <a:rPr lang="ru-RU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    противовоспалительными;</a:t>
                      </a:r>
                    </a:p>
                    <a:p>
                      <a:r>
                        <a:rPr lang="ru-RU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    обезболивающими;</a:t>
                      </a:r>
                    </a:p>
                    <a:p>
                      <a:r>
                        <a:rPr lang="ru-RU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    антиоксидантными;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2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противоязвенными</a:t>
                      </a:r>
                      <a:r>
                        <a:rPr lang="ru-RU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противомикробными;</a:t>
                      </a:r>
                    </a:p>
                    <a:p>
                      <a:r>
                        <a:rPr lang="ru-RU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2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ru-RU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желчегонными свойствами.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863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628800"/>
          </a:xfrm>
          <a:prstGeom prst="rect">
            <a:avLst/>
          </a:prstGeom>
          <a:solidFill>
            <a:schemeClr val="bg1">
              <a:lumMod val="85000"/>
              <a:alpha val="89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93142"/>
            <a:ext cx="72008" cy="122413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777288"/>
              </p:ext>
            </p:extLst>
          </p:nvPr>
        </p:nvGraphicFramePr>
        <p:xfrm>
          <a:off x="611560" y="198357"/>
          <a:ext cx="6096000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42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Применение</a:t>
                      </a:r>
                      <a:r>
                        <a:rPr lang="ru-RU" sz="4200" baseline="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 </a:t>
                      </a:r>
                    </a:p>
                    <a:p>
                      <a:r>
                        <a:rPr lang="ru-RU" sz="4200" baseline="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БАВ</a:t>
                      </a:r>
                      <a:endParaRPr lang="ru-RU" sz="4200" dirty="0">
                        <a:latin typeface="Arial Black" panose="020B0A04020102020204" pitchFamily="34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7218" y="1837943"/>
            <a:ext cx="6664773" cy="584775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Биологически активные вещества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2780928"/>
            <a:ext cx="3008901" cy="830997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Фармацевтическая 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промышленность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6071002"/>
            <a:ext cx="4089068" cy="461665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Пищевая промышленность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3861048"/>
            <a:ext cx="3751851" cy="830997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Сельско-хозяйственная промышленность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43608" y="4957195"/>
            <a:ext cx="2691763" cy="830997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Косметическая 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промышленность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1337" y="2422364"/>
            <a:ext cx="45719" cy="394284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544196" y="3132690"/>
            <a:ext cx="499412" cy="6373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flipV="1">
            <a:off x="544196" y="4276544"/>
            <a:ext cx="492987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flipV="1">
            <a:off x="567056" y="5314680"/>
            <a:ext cx="476552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flipV="1">
            <a:off x="567056" y="6301833"/>
            <a:ext cx="476552" cy="633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62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628800"/>
          </a:xfrm>
          <a:prstGeom prst="rect">
            <a:avLst/>
          </a:prstGeom>
          <a:solidFill>
            <a:schemeClr val="bg1">
              <a:lumMod val="85000"/>
              <a:alpha val="89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93142"/>
            <a:ext cx="72008" cy="122413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857528"/>
              </p:ext>
            </p:extLst>
          </p:nvPr>
        </p:nvGraphicFramePr>
        <p:xfrm>
          <a:off x="575556" y="236544"/>
          <a:ext cx="8460940" cy="198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60940"/>
              </a:tblGrid>
              <a:tr h="1968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Технологическая линия комплексной переработки древесной </a:t>
                      </a:r>
                      <a:r>
                        <a:rPr lang="ru-RU" sz="28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биомассы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aseline="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(</a:t>
                      </a:r>
                      <a:r>
                        <a:rPr lang="ru-RU" sz="28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патент</a:t>
                      </a:r>
                      <a:r>
                        <a:rPr lang="ru-RU" sz="2800" baseline="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 №</a:t>
                      </a:r>
                      <a:r>
                        <a:rPr lang="ru-RU" sz="28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2655343</a:t>
                      </a:r>
                      <a:r>
                        <a:rPr lang="ru-RU" sz="28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dirty="0">
                        <a:latin typeface="Arial Black" panose="020B0A04020102020204" pitchFamily="34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7"/>
            <a:ext cx="8640960" cy="392184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6933" y="5622651"/>
            <a:ext cx="9144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Технологическая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линия: 1 - загрузочное устройство, 2 - шнековый транспортер, 3 -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тарельчатый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экстрактор, 4 - вакуум-фильтр, 5 - выпарной аппарат, 6 - вакуумный насос, 7 -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эжекторный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насос, 8 - компрессорный агрегат, 9 - емкость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этанолом, 10 - сборник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экстрагента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11 - сборник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готового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продукта</a:t>
            </a:r>
            <a:r>
              <a:rPr lang="ru-RU" sz="1400" smtClean="0">
                <a:latin typeface="Arial" panose="020B0604020202020204" pitchFamily="34" charset="0"/>
                <a:cs typeface="Arial" panose="020B0604020202020204" pitchFamily="34" charset="0"/>
              </a:rPr>
              <a:t>, 12 -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вакуум-шнековые сушилки, 13 - бункер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отработанного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сырья, 14 -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аэрофонтанная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сушилка, 15 -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измельчитель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16 - циклон, 17 - дозатор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для фасовки кормовой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муки, 18 - рекуперативный теплообменник.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10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628800"/>
          </a:xfrm>
          <a:prstGeom prst="rect">
            <a:avLst/>
          </a:prstGeom>
          <a:solidFill>
            <a:schemeClr val="bg1">
              <a:lumMod val="85000"/>
              <a:alpha val="89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93142"/>
            <a:ext cx="72008" cy="122413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387483"/>
              </p:ext>
            </p:extLst>
          </p:nvPr>
        </p:nvGraphicFramePr>
        <p:xfrm>
          <a:off x="575556" y="236544"/>
          <a:ext cx="7992888" cy="1310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92888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Проведение</a:t>
                      </a:r>
                      <a:r>
                        <a:rPr lang="ru-RU" sz="4000" baseline="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aseline="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исследований</a:t>
                      </a:r>
                      <a:endParaRPr lang="ru-RU" sz="4000" dirty="0">
                        <a:latin typeface="Arial Black" panose="020B0A04020102020204" pitchFamily="34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79512" y="1778795"/>
            <a:ext cx="8244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5125" algn="just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качестве исходного сырья использовалась кора осины 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ивы:           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619222"/>
            <a:ext cx="8640960" cy="36004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979262"/>
            <a:ext cx="2448271" cy="225666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979262"/>
            <a:ext cx="2448271" cy="225666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9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979262"/>
            <a:ext cx="2592288" cy="225666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179763"/>
              </p:ext>
            </p:extLst>
          </p:nvPr>
        </p:nvGraphicFramePr>
        <p:xfrm>
          <a:off x="683568" y="5355526"/>
          <a:ext cx="2448272" cy="5337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48272"/>
              </a:tblGrid>
              <a:tr h="533752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0,5 - 1 мм</a:t>
                      </a:r>
                      <a:endParaRPr lang="ru-RU" sz="2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104065"/>
              </p:ext>
            </p:extLst>
          </p:nvPr>
        </p:nvGraphicFramePr>
        <p:xfrm>
          <a:off x="3491880" y="5355526"/>
          <a:ext cx="2304255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04255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2 - 3 мм</a:t>
                      </a:r>
                      <a:endParaRPr lang="ru-RU" sz="2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582349"/>
              </p:ext>
            </p:extLst>
          </p:nvPr>
        </p:nvGraphicFramePr>
        <p:xfrm>
          <a:off x="6012160" y="5355526"/>
          <a:ext cx="268796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79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5-8 мм</a:t>
                      </a:r>
                      <a:endParaRPr lang="ru-RU" sz="2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320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628800"/>
          </a:xfrm>
          <a:prstGeom prst="rect">
            <a:avLst/>
          </a:prstGeom>
          <a:solidFill>
            <a:schemeClr val="bg1">
              <a:lumMod val="85000"/>
              <a:alpha val="89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93142"/>
            <a:ext cx="72008" cy="122413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145948"/>
              </p:ext>
            </p:extLst>
          </p:nvPr>
        </p:nvGraphicFramePr>
        <p:xfrm>
          <a:off x="575556" y="236544"/>
          <a:ext cx="7992888" cy="1310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92888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Результаты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исследований</a:t>
                      </a:r>
                      <a:endParaRPr lang="ru-RU" sz="4000" dirty="0">
                        <a:latin typeface="Arial Black" panose="020B0A04020102020204" pitchFamily="34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0" y="2105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0" y="1990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433469831"/>
              </p:ext>
            </p:extLst>
          </p:nvPr>
        </p:nvGraphicFramePr>
        <p:xfrm>
          <a:off x="20458" y="1540153"/>
          <a:ext cx="4757031" cy="4176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2022649735"/>
              </p:ext>
            </p:extLst>
          </p:nvPr>
        </p:nvGraphicFramePr>
        <p:xfrm>
          <a:off x="4170396" y="1659810"/>
          <a:ext cx="4932040" cy="4030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02516" y="5404048"/>
            <a:ext cx="43460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З</a:t>
            </a:r>
            <a:r>
              <a:rPr lang="ru-RU" sz="1600" b="1" dirty="0" bmk="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ависимость выхода </a:t>
            </a:r>
            <a:r>
              <a:rPr lang="ru-RU" sz="1600" b="1" dirty="0" smtClean="0" bmk="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БАВ </a:t>
            </a:r>
            <a:r>
              <a:rPr lang="ru-RU" sz="1600" b="1" dirty="0" bmk="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из осины в зависимости от </a:t>
            </a:r>
            <a:r>
              <a:rPr lang="ru-RU" sz="1600" b="1" dirty="0" smtClean="0" bmk="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длительности процесса и </a:t>
            </a:r>
            <a:r>
              <a:rPr lang="ru-RU" sz="1600" b="1" dirty="0" err="1" bmk="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измельченности</a:t>
            </a:r>
            <a:r>
              <a:rPr lang="ru-RU" sz="1600" b="1" dirty="0" bmk="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сырья: </a:t>
            </a:r>
            <a:r>
              <a:rPr lang="ru-RU" sz="1600" b="1" dirty="0" smtClean="0" bmk="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1 - 0,5 </a:t>
            </a:r>
            <a:r>
              <a:rPr lang="ru-RU" sz="1600" b="1" dirty="0" bmk="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÷ 1; 2 - 2 ÷ 3 мм; 3 - 5 ÷ 8 </a:t>
            </a:r>
            <a:r>
              <a:rPr lang="ru-RU" sz="1600" b="1" dirty="0" smtClean="0" bmk="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мм </a:t>
            </a:r>
            <a:r>
              <a:rPr lang="ru-RU" sz="1600" b="1" dirty="0" smtClean="0" bmk="">
                <a:latin typeface="Cambria Math"/>
                <a:ea typeface="Cambria Math"/>
                <a:cs typeface="Arial" panose="020B0604020202020204" pitchFamily="34" charset="0"/>
              </a:rPr>
              <a:t>𝝉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530436" y="5373216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Зависимость выхода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БАВ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 ивы в зависимости от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длительности процесса и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измельченности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сырья: 1 - 0,5 ÷ 1; 2 - 2 ÷ 3 мм; 3 - 5 ÷ 8 мм</a:t>
            </a:r>
          </a:p>
        </p:txBody>
      </p:sp>
    </p:spTree>
    <p:extLst>
      <p:ext uri="{BB962C8B-B14F-4D97-AF65-F5344CB8AC3E}">
        <p14:creationId xmlns:p14="http://schemas.microsoft.com/office/powerpoint/2010/main" val="192469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728" y="-11151"/>
            <a:ext cx="9144000" cy="1628800"/>
          </a:xfrm>
          <a:prstGeom prst="rect">
            <a:avLst/>
          </a:prstGeom>
          <a:solidFill>
            <a:schemeClr val="bg1">
              <a:lumMod val="85000"/>
              <a:alpha val="89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93142"/>
            <a:ext cx="72008" cy="122413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397461"/>
              </p:ext>
            </p:extLst>
          </p:nvPr>
        </p:nvGraphicFramePr>
        <p:xfrm>
          <a:off x="575556" y="236544"/>
          <a:ext cx="7992888" cy="1310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92888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Результаты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исследований</a:t>
                      </a:r>
                      <a:endParaRPr lang="ru-RU" sz="4000" dirty="0">
                        <a:latin typeface="Arial Black" panose="020B0A04020102020204" pitchFamily="34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0" y="2105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0" y="1990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02516" y="5404048"/>
            <a:ext cx="43460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Зависимость выхода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БАВ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из осины в зависимости от концентрации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экстрагента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и температуры: 40°С; 60°С; 80°С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530436" y="537321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159277974"/>
              </p:ext>
            </p:extLst>
          </p:nvPr>
        </p:nvGraphicFramePr>
        <p:xfrm>
          <a:off x="0" y="1517278"/>
          <a:ext cx="4499993" cy="3711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61866868"/>
              </p:ext>
            </p:extLst>
          </p:nvPr>
        </p:nvGraphicFramePr>
        <p:xfrm>
          <a:off x="4572000" y="1428736"/>
          <a:ext cx="4572000" cy="3955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548566" y="5404048"/>
            <a:ext cx="4357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Зависимость выхода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БАВ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 ивы в зависимости от концентрации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экстрагента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и температуры: 40°С; 60°С; 80°С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876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flipH="1">
            <a:off x="755576" y="2285657"/>
            <a:ext cx="3384376" cy="3240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778884" y="2812932"/>
            <a:ext cx="6457412" cy="3240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778884" y="3289368"/>
            <a:ext cx="5593316" cy="3240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755576" y="3789040"/>
            <a:ext cx="7344816" cy="8640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778884" y="4869160"/>
            <a:ext cx="6457412" cy="3240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755576" y="5373216"/>
            <a:ext cx="4464496" cy="3240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18728" y="-11151"/>
            <a:ext cx="9144000" cy="1628800"/>
          </a:xfrm>
          <a:prstGeom prst="rect">
            <a:avLst/>
          </a:prstGeom>
          <a:solidFill>
            <a:schemeClr val="bg1">
              <a:lumMod val="85000"/>
              <a:alpha val="89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93142"/>
            <a:ext cx="72008" cy="122413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286331"/>
              </p:ext>
            </p:extLst>
          </p:nvPr>
        </p:nvGraphicFramePr>
        <p:xfrm>
          <a:off x="575556" y="236544"/>
          <a:ext cx="7992888" cy="1310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92888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Преимущества реализации проекта</a:t>
                      </a:r>
                      <a:endParaRPr lang="ru-RU" sz="4000" dirty="0">
                        <a:latin typeface="Arial Black" panose="020B0A04020102020204" pitchFamily="34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47473"/>
              </p:ext>
            </p:extLst>
          </p:nvPr>
        </p:nvGraphicFramePr>
        <p:xfrm>
          <a:off x="467544" y="2132856"/>
          <a:ext cx="7825208" cy="35497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25208"/>
              </a:tblGrid>
              <a:tr h="290320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ru-RU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Большая сырьевая</a:t>
                      </a:r>
                      <a:r>
                        <a:rPr lang="ru-RU" sz="2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база;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ru-RU" sz="2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Низкая </a:t>
                      </a:r>
                      <a:r>
                        <a:rPr lang="ru-RU" sz="2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конкурентность</a:t>
                      </a:r>
                      <a:r>
                        <a:rPr lang="ru-RU" sz="2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аналогичных технологий;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ru-RU" sz="2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Приоритет развития биотехнологий в РФ;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ru-RU" sz="2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Экологически чистый способ комплексной переработки растительного сырья;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ru-RU" sz="2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Большой сегмент потенциального рынка сбыта;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ru-RU" sz="2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Простота реализации технологии</a:t>
                      </a:r>
                      <a:endParaRPr lang="ru-RU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255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728" y="-11151"/>
            <a:ext cx="9144000" cy="1628800"/>
          </a:xfrm>
          <a:prstGeom prst="rect">
            <a:avLst/>
          </a:prstGeom>
          <a:solidFill>
            <a:schemeClr val="bg1">
              <a:lumMod val="85000"/>
              <a:alpha val="89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93142"/>
            <a:ext cx="72008" cy="122413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040485"/>
              </p:ext>
            </p:extLst>
          </p:nvPr>
        </p:nvGraphicFramePr>
        <p:xfrm>
          <a:off x="556828" y="554690"/>
          <a:ext cx="7992888" cy="701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92888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Потенциальные партнеры</a:t>
                      </a:r>
                      <a:endParaRPr lang="ru-RU" sz="4000" dirty="0">
                        <a:latin typeface="Arial Black" panose="020B0A04020102020204" pitchFamily="34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708343"/>
              </p:ext>
            </p:extLst>
          </p:nvPr>
        </p:nvGraphicFramePr>
        <p:xfrm>
          <a:off x="1151620" y="3744490"/>
          <a:ext cx="1944216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42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ЗАО  «</a:t>
                      </a:r>
                      <a:r>
                        <a:rPr lang="ru-RU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Ласкрафт</a:t>
                      </a:r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г. Казань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032981"/>
            <a:ext cx="2662014" cy="171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481" y="4005065"/>
            <a:ext cx="2880320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32981"/>
            <a:ext cx="2880320" cy="1729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763142"/>
              </p:ext>
            </p:extLst>
          </p:nvPr>
        </p:nvGraphicFramePr>
        <p:xfrm>
          <a:off x="3537143" y="5373216"/>
          <a:ext cx="1936995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699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«Органика», г. Казань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600851"/>
              </p:ext>
            </p:extLst>
          </p:nvPr>
        </p:nvGraphicFramePr>
        <p:xfrm>
          <a:off x="5652120" y="3940203"/>
          <a:ext cx="2736304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363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Химпродукт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  <a:p>
                      <a:pPr algn="ctr"/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Наб. Челны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020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Гульшат\Desktop\Гульшат\стипендия\тезисы\CJhnKm3Jw7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027" y="3780891"/>
            <a:ext cx="26277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1628800"/>
          </a:xfrm>
          <a:prstGeom prst="rect">
            <a:avLst/>
          </a:prstGeom>
          <a:solidFill>
            <a:schemeClr val="bg1">
              <a:lumMod val="85000"/>
              <a:alpha val="89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93142"/>
            <a:ext cx="72008" cy="122413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532601"/>
              </p:ext>
            </p:extLst>
          </p:nvPr>
        </p:nvGraphicFramePr>
        <p:xfrm>
          <a:off x="575556" y="236544"/>
          <a:ext cx="7992888" cy="1310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92888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 smtClean="0"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Публикационная деятельность</a:t>
                      </a:r>
                      <a:endParaRPr lang="ru-RU" sz="4000" dirty="0">
                        <a:latin typeface="Arial Black" panose="020B0A04020102020204" pitchFamily="34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 descr="Arslanov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4452" y="4086668"/>
            <a:ext cx="1872208" cy="2780928"/>
          </a:xfrm>
          <a:prstGeom prst="rect">
            <a:avLst/>
          </a:prstGeom>
        </p:spPr>
      </p:pic>
      <p:pic>
        <p:nvPicPr>
          <p:cNvPr id="8" name="Picture 4" descr="C:\Users\Гульшат\Desktop\Гульшат\стипендия\тезисы\QdrTdLmelY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2104644"/>
            <a:ext cx="2493105" cy="171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RU 2655343 Способ комплексной переработки древесной зелени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3279" y="3492022"/>
            <a:ext cx="2208817" cy="299695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324" y="3544559"/>
            <a:ext cx="1802594" cy="276719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608982"/>
            <a:ext cx="2613824" cy="1483419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226256"/>
            <a:ext cx="1976390" cy="2765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297" y="5477131"/>
            <a:ext cx="2627784" cy="1450583"/>
          </a:xfrm>
          <a:prstGeom prst="rect">
            <a:avLst/>
          </a:prstGeom>
        </p:spPr>
      </p:pic>
      <p:pic>
        <p:nvPicPr>
          <p:cNvPr id="6" name="Рисунок 5" descr="216663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95159" y="5467535"/>
            <a:ext cx="2637923" cy="1390465"/>
          </a:xfrm>
          <a:prstGeom prst="rect">
            <a:avLst/>
          </a:prstGeom>
        </p:spPr>
      </p:pic>
      <p:pic>
        <p:nvPicPr>
          <p:cNvPr id="7" name="Picture 2" descr="C:\Users\Гульшат\Desktop\Гульшат\стипендия\тезисы\22092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125420"/>
            <a:ext cx="2952328" cy="173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00692" y="1735975"/>
            <a:ext cx="68407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данной теме исследований было опубликовано: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24 тезиса в международных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всероссийских научно-практических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конференциях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научных статей в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журналах, рецензируемых ВАК.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Получено 2 патента: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№ 2655343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«Способ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комплексной переработки древесной зелени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 и № 2655757 «Установка для комплексной переработки древесины лиственницы»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50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1272" y="1428557"/>
            <a:ext cx="7576161" cy="39268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Спасибо за внимание</a:t>
            </a:r>
            <a:endParaRPr lang="ru-RU" sz="4400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539552" y="1052736"/>
            <a:ext cx="8280920" cy="4680520"/>
          </a:xfrm>
          <a:prstGeom prst="frame">
            <a:avLst>
              <a:gd name="adj1" fmla="val 834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31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1249</TotalTime>
  <Words>525</Words>
  <Application>Microsoft Office PowerPoint</Application>
  <PresentationFormat>Экран (4:3)</PresentationFormat>
  <Paragraphs>82</Paragraphs>
  <Slides>12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Гульшат</dc:creator>
  <cp:lastModifiedBy>Гульшат</cp:lastModifiedBy>
  <cp:revision>44</cp:revision>
  <cp:lastPrinted>2019-05-22T13:04:49Z</cp:lastPrinted>
  <dcterms:created xsi:type="dcterms:W3CDTF">2019-01-29T06:55:23Z</dcterms:created>
  <dcterms:modified xsi:type="dcterms:W3CDTF">2019-05-22T14:40:45Z</dcterms:modified>
</cp:coreProperties>
</file>