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327" r:id="rId3"/>
    <p:sldId id="326" r:id="rId4"/>
    <p:sldId id="331" r:id="rId5"/>
    <p:sldId id="286" r:id="rId6"/>
    <p:sldId id="364" r:id="rId7"/>
    <p:sldId id="336" r:id="rId8"/>
    <p:sldId id="337" r:id="rId9"/>
    <p:sldId id="365" r:id="rId10"/>
    <p:sldId id="345" r:id="rId11"/>
    <p:sldId id="356" r:id="rId12"/>
    <p:sldId id="324" r:id="rId13"/>
    <p:sldId id="342" r:id="rId14"/>
    <p:sldId id="367" r:id="rId15"/>
    <p:sldId id="352" r:id="rId16"/>
    <p:sldId id="353" r:id="rId17"/>
    <p:sldId id="354" r:id="rId18"/>
    <p:sldId id="363" r:id="rId19"/>
    <p:sldId id="341" r:id="rId20"/>
    <p:sldId id="340" r:id="rId21"/>
    <p:sldId id="325" r:id="rId22"/>
    <p:sldId id="360" r:id="rId23"/>
    <p:sldId id="370" r:id="rId24"/>
    <p:sldId id="351" r:id="rId25"/>
    <p:sldId id="357" r:id="rId26"/>
    <p:sldId id="375" r:id="rId27"/>
    <p:sldId id="377" r:id="rId28"/>
    <p:sldId id="376" r:id="rId29"/>
    <p:sldId id="362" r:id="rId30"/>
    <p:sldId id="378" r:id="rId31"/>
    <p:sldId id="369" r:id="rId32"/>
    <p:sldId id="371" r:id="rId33"/>
    <p:sldId id="379" r:id="rId34"/>
    <p:sldId id="372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37A"/>
    <a:srgbClr val="7B0A83"/>
    <a:srgbClr val="C0C1DE"/>
    <a:srgbClr val="8A8A8A"/>
    <a:srgbClr val="686CB4"/>
    <a:srgbClr val="265054"/>
    <a:srgbClr val="2F8585"/>
    <a:srgbClr val="007CA8"/>
    <a:srgbClr val="AFB0BB"/>
    <a:srgbClr val="3D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18" autoAdjust="0"/>
    <p:restoredTop sz="66047" autoAdjust="0"/>
  </p:normalViewPr>
  <p:slideViewPr>
    <p:cSldViewPr>
      <p:cViewPr varScale="1">
        <p:scale>
          <a:sx n="73" d="100"/>
          <a:sy n="73" d="100"/>
        </p:scale>
        <p:origin x="34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E71A70-B840-419F-B036-35D2E3E2C70F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76A000F-AD2A-4229-BD71-DA6018847301}">
      <dgm:prSet/>
      <dgm:spPr>
        <a:solidFill>
          <a:srgbClr val="4D5199"/>
        </a:solidFill>
      </dgm:spPr>
      <dgm:t>
        <a:bodyPr/>
        <a:lstStyle/>
        <a:p>
          <a:pPr rtl="0"/>
          <a:r>
            <a:rPr lang="ru-RU" b="1" dirty="0" smtClean="0">
              <a:latin typeface="+mn-lt"/>
              <a:ea typeface="Roboto" pitchFamily="2" charset="0"/>
            </a:rPr>
            <a:t>Анализ и проектирование</a:t>
          </a:r>
        </a:p>
        <a:p>
          <a:pPr rtl="0"/>
          <a:r>
            <a:rPr lang="ru-RU" b="1" dirty="0" smtClean="0">
              <a:latin typeface="+mn-lt"/>
              <a:ea typeface="Roboto" pitchFamily="2" charset="0"/>
            </a:rPr>
            <a:t>(</a:t>
          </a:r>
          <a:r>
            <a:rPr lang="en-US" b="1" dirty="0" smtClean="0">
              <a:latin typeface="+mn-lt"/>
              <a:ea typeface="Roboto" pitchFamily="2" charset="0"/>
            </a:rPr>
            <a:t>UML</a:t>
          </a:r>
          <a:r>
            <a:rPr lang="ru-RU" b="1" dirty="0" smtClean="0">
              <a:latin typeface="+mn-lt"/>
              <a:ea typeface="Roboto" pitchFamily="2" charset="0"/>
            </a:rPr>
            <a:t>*)</a:t>
          </a:r>
          <a:endParaRPr lang="ru-RU" b="1" dirty="0">
            <a:latin typeface="+mn-lt"/>
            <a:ea typeface="Roboto" pitchFamily="2" charset="0"/>
          </a:endParaRPr>
        </a:p>
      </dgm:t>
    </dgm:pt>
    <dgm:pt modelId="{94645955-B0AB-494C-B4F5-E61AAC07B597}" type="parTrans" cxnId="{B0FBC187-EC6F-4473-BD36-9E8EA88FFD4C}">
      <dgm:prSet/>
      <dgm:spPr/>
      <dgm:t>
        <a:bodyPr/>
        <a:lstStyle/>
        <a:p>
          <a:endParaRPr lang="ru-RU"/>
        </a:p>
      </dgm:t>
    </dgm:pt>
    <dgm:pt modelId="{6DFD378F-E5CF-416B-8A2C-B620455C459B}" type="sibTrans" cxnId="{B0FBC187-EC6F-4473-BD36-9E8EA88FFD4C}">
      <dgm:prSet/>
      <dgm:spPr/>
      <dgm:t>
        <a:bodyPr/>
        <a:lstStyle/>
        <a:p>
          <a:endParaRPr lang="ru-RU"/>
        </a:p>
      </dgm:t>
    </dgm:pt>
    <dgm:pt modelId="{0E6EAAC9-35DD-4F19-B54E-9980BD3E54A8}">
      <dgm:prSet custT="1"/>
      <dgm:spPr>
        <a:solidFill>
          <a:srgbClr val="3DB0AD"/>
        </a:solidFill>
      </dgm:spPr>
      <dgm:t>
        <a:bodyPr/>
        <a:lstStyle/>
        <a:p>
          <a:pPr rtl="0"/>
          <a:r>
            <a:rPr lang="ru-RU" sz="2000" b="1" dirty="0" smtClean="0">
              <a:latin typeface="+mn-lt"/>
              <a:ea typeface="Roboto" pitchFamily="2" charset="0"/>
            </a:rPr>
            <a:t>Генерация структуры БД и кода</a:t>
          </a:r>
        </a:p>
        <a:p>
          <a:pPr rtl="0"/>
          <a:r>
            <a:rPr lang="ru-RU" sz="1800" b="1" dirty="0" smtClean="0">
              <a:latin typeface="+mn-lt"/>
              <a:ea typeface="Roboto" pitchFamily="2" charset="0"/>
            </a:rPr>
            <a:t>(</a:t>
          </a:r>
          <a:r>
            <a:rPr lang="en-US" sz="1800" b="1" dirty="0" smtClean="0">
              <a:latin typeface="+mn-lt"/>
              <a:ea typeface="Roboto" pitchFamily="2" charset="0"/>
            </a:rPr>
            <a:t>backend + frontend</a:t>
          </a:r>
          <a:r>
            <a:rPr lang="ru-RU" sz="1800" b="1" dirty="0" smtClean="0">
              <a:latin typeface="+mn-lt"/>
              <a:ea typeface="Roboto" pitchFamily="2" charset="0"/>
            </a:rPr>
            <a:t>)</a:t>
          </a:r>
          <a:endParaRPr lang="ru-RU" sz="1800" b="1" dirty="0">
            <a:latin typeface="+mn-lt"/>
            <a:ea typeface="Roboto" pitchFamily="2" charset="0"/>
          </a:endParaRPr>
        </a:p>
      </dgm:t>
    </dgm:pt>
    <dgm:pt modelId="{F8553991-9817-4064-BDEA-9AAB8D336AA5}" type="parTrans" cxnId="{4C198C5F-8409-4B8E-BC6B-B46587ACCF86}">
      <dgm:prSet/>
      <dgm:spPr/>
      <dgm:t>
        <a:bodyPr/>
        <a:lstStyle/>
        <a:p>
          <a:endParaRPr lang="ru-RU"/>
        </a:p>
      </dgm:t>
    </dgm:pt>
    <dgm:pt modelId="{5DF001DA-1106-4C3F-B335-AA9294FAC3A6}" type="sibTrans" cxnId="{4C198C5F-8409-4B8E-BC6B-B46587ACCF86}">
      <dgm:prSet/>
      <dgm:spPr/>
      <dgm:t>
        <a:bodyPr/>
        <a:lstStyle/>
        <a:p>
          <a:endParaRPr lang="ru-RU"/>
        </a:p>
      </dgm:t>
    </dgm:pt>
    <dgm:pt modelId="{888C65DF-A144-48B6-9590-2CAB259A07C0}">
      <dgm:prSet/>
      <dgm:spPr>
        <a:solidFill>
          <a:srgbClr val="265054"/>
        </a:solidFill>
      </dgm:spPr>
      <dgm:t>
        <a:bodyPr/>
        <a:lstStyle/>
        <a:p>
          <a:pPr rtl="0"/>
          <a:r>
            <a:rPr lang="ru-RU" b="1" dirty="0" smtClean="0">
              <a:latin typeface="+mn-lt"/>
              <a:ea typeface="Roboto" pitchFamily="2" charset="0"/>
            </a:rPr>
            <a:t>Подключение готовых функциональных подсистем</a:t>
          </a:r>
          <a:endParaRPr lang="ru-RU" b="1" dirty="0">
            <a:latin typeface="+mn-lt"/>
            <a:ea typeface="Roboto" pitchFamily="2" charset="0"/>
          </a:endParaRPr>
        </a:p>
      </dgm:t>
    </dgm:pt>
    <dgm:pt modelId="{80202F11-E8E8-4E0F-BBF3-606BD464432D}" type="parTrans" cxnId="{C786BC23-5E84-4057-825D-83A10A6AAA74}">
      <dgm:prSet/>
      <dgm:spPr/>
      <dgm:t>
        <a:bodyPr/>
        <a:lstStyle/>
        <a:p>
          <a:endParaRPr lang="ru-RU"/>
        </a:p>
      </dgm:t>
    </dgm:pt>
    <dgm:pt modelId="{AA0B378D-A8B9-4CC3-A054-6244B498170D}" type="sibTrans" cxnId="{C786BC23-5E84-4057-825D-83A10A6AAA74}">
      <dgm:prSet/>
      <dgm:spPr/>
      <dgm:t>
        <a:bodyPr/>
        <a:lstStyle/>
        <a:p>
          <a:endParaRPr lang="ru-RU"/>
        </a:p>
      </dgm:t>
    </dgm:pt>
    <dgm:pt modelId="{620D0A98-4D7E-46B7-BD10-C05C1B266A86}">
      <dgm:prSet/>
      <dgm:spPr>
        <a:solidFill>
          <a:srgbClr val="007CA8"/>
        </a:solidFill>
      </dgm:spPr>
      <dgm:t>
        <a:bodyPr/>
        <a:lstStyle/>
        <a:p>
          <a:pPr rtl="0"/>
          <a:r>
            <a:rPr lang="ru-RU" b="1" dirty="0" smtClean="0">
              <a:latin typeface="+mn-lt"/>
              <a:ea typeface="Roboto" pitchFamily="2" charset="0"/>
            </a:rPr>
            <a:t>Ручная доработка кода</a:t>
          </a:r>
          <a:endParaRPr lang="ru-RU" b="1" dirty="0">
            <a:latin typeface="+mn-lt"/>
            <a:ea typeface="Roboto" pitchFamily="2" charset="0"/>
          </a:endParaRPr>
        </a:p>
      </dgm:t>
    </dgm:pt>
    <dgm:pt modelId="{17C8E303-C289-438B-A111-99A309A4A88C}" type="parTrans" cxnId="{E84898DE-E0B6-4E1A-8C5A-16708F85FBE6}">
      <dgm:prSet/>
      <dgm:spPr/>
      <dgm:t>
        <a:bodyPr/>
        <a:lstStyle/>
        <a:p>
          <a:endParaRPr lang="ru-RU"/>
        </a:p>
      </dgm:t>
    </dgm:pt>
    <dgm:pt modelId="{CCD3BC21-D3FA-43FD-86D3-75F5CF8F44DE}" type="sibTrans" cxnId="{E84898DE-E0B6-4E1A-8C5A-16708F85FBE6}">
      <dgm:prSet/>
      <dgm:spPr/>
      <dgm:t>
        <a:bodyPr/>
        <a:lstStyle/>
        <a:p>
          <a:endParaRPr lang="ru-RU"/>
        </a:p>
      </dgm:t>
    </dgm:pt>
    <dgm:pt modelId="{9464C868-58A5-4B67-B6AA-2E29B4A57298}" type="pres">
      <dgm:prSet presAssocID="{C9E71A70-B840-419F-B036-35D2E3E2C70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E34F7B-B2C4-4A68-B830-C4C40B8CB647}" type="pres">
      <dgm:prSet presAssocID="{C9E71A70-B840-419F-B036-35D2E3E2C70F}" presName="arrow" presStyleLbl="bgShp" presStyleIdx="0" presStyleCnt="1"/>
      <dgm:spPr>
        <a:solidFill>
          <a:srgbClr val="C0C1DE"/>
        </a:solidFill>
      </dgm:spPr>
      <dgm:t>
        <a:bodyPr/>
        <a:lstStyle/>
        <a:p>
          <a:endParaRPr lang="ru-RU"/>
        </a:p>
      </dgm:t>
    </dgm:pt>
    <dgm:pt modelId="{C44A24B2-5505-4486-9979-071FA6B155FB}" type="pres">
      <dgm:prSet presAssocID="{C9E71A70-B840-419F-B036-35D2E3E2C70F}" presName="linearProcess" presStyleCnt="0"/>
      <dgm:spPr/>
    </dgm:pt>
    <dgm:pt modelId="{8DBE78B1-166B-4F72-A3A5-876A46773814}" type="pres">
      <dgm:prSet presAssocID="{076A000F-AD2A-4229-BD71-DA6018847301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7B233-53B7-46C2-A7DF-564585515EB2}" type="pres">
      <dgm:prSet presAssocID="{6DFD378F-E5CF-416B-8A2C-B620455C459B}" presName="sibTrans" presStyleCnt="0"/>
      <dgm:spPr/>
    </dgm:pt>
    <dgm:pt modelId="{B338C702-3ED6-46FF-B129-2B494D9D22E3}" type="pres">
      <dgm:prSet presAssocID="{0E6EAAC9-35DD-4F19-B54E-9980BD3E54A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25812F-7D88-497B-864E-090E3BAD7438}" type="pres">
      <dgm:prSet presAssocID="{5DF001DA-1106-4C3F-B335-AA9294FAC3A6}" presName="sibTrans" presStyleCnt="0"/>
      <dgm:spPr/>
    </dgm:pt>
    <dgm:pt modelId="{2A2E0505-C3AF-4435-BF34-795D488BC6F6}" type="pres">
      <dgm:prSet presAssocID="{888C65DF-A144-48B6-9590-2CAB259A07C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5BA68-640E-4B94-9676-A685EDC9EA61}" type="pres">
      <dgm:prSet presAssocID="{AA0B378D-A8B9-4CC3-A054-6244B498170D}" presName="sibTrans" presStyleCnt="0"/>
      <dgm:spPr/>
    </dgm:pt>
    <dgm:pt modelId="{0DCDE5A0-9D7B-438E-8228-C88D821F4F87}" type="pres">
      <dgm:prSet presAssocID="{620D0A98-4D7E-46B7-BD10-C05C1B266A8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6AA324-5308-4F8B-B58F-9837B855C3FC}" type="presOf" srcId="{C9E71A70-B840-419F-B036-35D2E3E2C70F}" destId="{9464C868-58A5-4B67-B6AA-2E29B4A57298}" srcOrd="0" destOrd="0" presId="urn:microsoft.com/office/officeart/2005/8/layout/hProcess9"/>
    <dgm:cxn modelId="{E84898DE-E0B6-4E1A-8C5A-16708F85FBE6}" srcId="{C9E71A70-B840-419F-B036-35D2E3E2C70F}" destId="{620D0A98-4D7E-46B7-BD10-C05C1B266A86}" srcOrd="3" destOrd="0" parTransId="{17C8E303-C289-438B-A111-99A309A4A88C}" sibTransId="{CCD3BC21-D3FA-43FD-86D3-75F5CF8F44DE}"/>
    <dgm:cxn modelId="{C786BC23-5E84-4057-825D-83A10A6AAA74}" srcId="{C9E71A70-B840-419F-B036-35D2E3E2C70F}" destId="{888C65DF-A144-48B6-9590-2CAB259A07C0}" srcOrd="2" destOrd="0" parTransId="{80202F11-E8E8-4E0F-BBF3-606BD464432D}" sibTransId="{AA0B378D-A8B9-4CC3-A054-6244B498170D}"/>
    <dgm:cxn modelId="{B3C98D78-C8DE-4AA9-8DFC-4C917E0A7521}" type="presOf" srcId="{620D0A98-4D7E-46B7-BD10-C05C1B266A86}" destId="{0DCDE5A0-9D7B-438E-8228-C88D821F4F87}" srcOrd="0" destOrd="0" presId="urn:microsoft.com/office/officeart/2005/8/layout/hProcess9"/>
    <dgm:cxn modelId="{323427E7-67A1-4368-B74F-234870C9DD67}" type="presOf" srcId="{888C65DF-A144-48B6-9590-2CAB259A07C0}" destId="{2A2E0505-C3AF-4435-BF34-795D488BC6F6}" srcOrd="0" destOrd="0" presId="urn:microsoft.com/office/officeart/2005/8/layout/hProcess9"/>
    <dgm:cxn modelId="{B0FBC187-EC6F-4473-BD36-9E8EA88FFD4C}" srcId="{C9E71A70-B840-419F-B036-35D2E3E2C70F}" destId="{076A000F-AD2A-4229-BD71-DA6018847301}" srcOrd="0" destOrd="0" parTransId="{94645955-B0AB-494C-B4F5-E61AAC07B597}" sibTransId="{6DFD378F-E5CF-416B-8A2C-B620455C459B}"/>
    <dgm:cxn modelId="{87D967E7-5FC2-41B8-9603-A9E66DE1A116}" type="presOf" srcId="{076A000F-AD2A-4229-BD71-DA6018847301}" destId="{8DBE78B1-166B-4F72-A3A5-876A46773814}" srcOrd="0" destOrd="0" presId="urn:microsoft.com/office/officeart/2005/8/layout/hProcess9"/>
    <dgm:cxn modelId="{4C198C5F-8409-4B8E-BC6B-B46587ACCF86}" srcId="{C9E71A70-B840-419F-B036-35D2E3E2C70F}" destId="{0E6EAAC9-35DD-4F19-B54E-9980BD3E54A8}" srcOrd="1" destOrd="0" parTransId="{F8553991-9817-4064-BDEA-9AAB8D336AA5}" sibTransId="{5DF001DA-1106-4C3F-B335-AA9294FAC3A6}"/>
    <dgm:cxn modelId="{FC686AA6-DB7F-4799-8401-A83612776271}" type="presOf" srcId="{0E6EAAC9-35DD-4F19-B54E-9980BD3E54A8}" destId="{B338C702-3ED6-46FF-B129-2B494D9D22E3}" srcOrd="0" destOrd="0" presId="urn:microsoft.com/office/officeart/2005/8/layout/hProcess9"/>
    <dgm:cxn modelId="{B0DDFBEF-7ECF-42A7-B335-1D7C7B128C90}" type="presParOf" srcId="{9464C868-58A5-4B67-B6AA-2E29B4A57298}" destId="{B1E34F7B-B2C4-4A68-B830-C4C40B8CB647}" srcOrd="0" destOrd="0" presId="urn:microsoft.com/office/officeart/2005/8/layout/hProcess9"/>
    <dgm:cxn modelId="{2050CE1E-B64B-4098-AE71-A7319524CF68}" type="presParOf" srcId="{9464C868-58A5-4B67-B6AA-2E29B4A57298}" destId="{C44A24B2-5505-4486-9979-071FA6B155FB}" srcOrd="1" destOrd="0" presId="urn:microsoft.com/office/officeart/2005/8/layout/hProcess9"/>
    <dgm:cxn modelId="{977DC2BC-9154-4FAC-88DF-136826DB846B}" type="presParOf" srcId="{C44A24B2-5505-4486-9979-071FA6B155FB}" destId="{8DBE78B1-166B-4F72-A3A5-876A46773814}" srcOrd="0" destOrd="0" presId="urn:microsoft.com/office/officeart/2005/8/layout/hProcess9"/>
    <dgm:cxn modelId="{0863F863-D63D-4FEE-9492-837665980A08}" type="presParOf" srcId="{C44A24B2-5505-4486-9979-071FA6B155FB}" destId="{5847B233-53B7-46C2-A7DF-564585515EB2}" srcOrd="1" destOrd="0" presId="urn:microsoft.com/office/officeart/2005/8/layout/hProcess9"/>
    <dgm:cxn modelId="{CFB182C7-5565-47C1-A92B-BCAC32B42553}" type="presParOf" srcId="{C44A24B2-5505-4486-9979-071FA6B155FB}" destId="{B338C702-3ED6-46FF-B129-2B494D9D22E3}" srcOrd="2" destOrd="0" presId="urn:microsoft.com/office/officeart/2005/8/layout/hProcess9"/>
    <dgm:cxn modelId="{5A842856-AA33-472A-BB59-C2BB8E864AE1}" type="presParOf" srcId="{C44A24B2-5505-4486-9979-071FA6B155FB}" destId="{3025812F-7D88-497B-864E-090E3BAD7438}" srcOrd="3" destOrd="0" presId="urn:microsoft.com/office/officeart/2005/8/layout/hProcess9"/>
    <dgm:cxn modelId="{4F7F3B01-D14A-4DA8-802A-C11DB314EA5B}" type="presParOf" srcId="{C44A24B2-5505-4486-9979-071FA6B155FB}" destId="{2A2E0505-C3AF-4435-BF34-795D488BC6F6}" srcOrd="4" destOrd="0" presId="urn:microsoft.com/office/officeart/2005/8/layout/hProcess9"/>
    <dgm:cxn modelId="{7CD1A4FC-505A-4283-97D4-D5EC8B9A45AA}" type="presParOf" srcId="{C44A24B2-5505-4486-9979-071FA6B155FB}" destId="{2325BA68-640E-4B94-9676-A685EDC9EA61}" srcOrd="5" destOrd="0" presId="urn:microsoft.com/office/officeart/2005/8/layout/hProcess9"/>
    <dgm:cxn modelId="{15DED671-1FFE-4194-BEA8-FFCB8B35A974}" type="presParOf" srcId="{C44A24B2-5505-4486-9979-071FA6B155FB}" destId="{0DCDE5A0-9D7B-438E-8228-C88D821F4F8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34F7B-B2C4-4A68-B830-C4C40B8CB647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rgbClr val="C0C1D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E78B1-166B-4F72-A3A5-876A46773814}">
      <dsp:nvSpPr>
        <dsp:cNvPr id="0" name=""/>
        <dsp:cNvSpPr/>
      </dsp:nvSpPr>
      <dsp:spPr>
        <a:xfrm>
          <a:off x="8505" y="1357788"/>
          <a:ext cx="2633264" cy="1810385"/>
        </a:xfrm>
        <a:prstGeom prst="roundRect">
          <a:avLst/>
        </a:prstGeom>
        <a:solidFill>
          <a:srgbClr val="4D51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+mn-lt"/>
              <a:ea typeface="Roboto" pitchFamily="2" charset="0"/>
            </a:rPr>
            <a:t>Анализ и проектирование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+mn-lt"/>
              <a:ea typeface="Roboto" pitchFamily="2" charset="0"/>
            </a:rPr>
            <a:t>(</a:t>
          </a:r>
          <a:r>
            <a:rPr lang="en-US" sz="2300" b="1" kern="1200" dirty="0" smtClean="0">
              <a:latin typeface="+mn-lt"/>
              <a:ea typeface="Roboto" pitchFamily="2" charset="0"/>
            </a:rPr>
            <a:t>UML</a:t>
          </a:r>
          <a:r>
            <a:rPr lang="ru-RU" sz="2300" b="1" kern="1200" dirty="0" smtClean="0">
              <a:latin typeface="+mn-lt"/>
              <a:ea typeface="Roboto" pitchFamily="2" charset="0"/>
            </a:rPr>
            <a:t>*)</a:t>
          </a:r>
          <a:endParaRPr lang="ru-RU" sz="2300" b="1" kern="1200" dirty="0">
            <a:latin typeface="+mn-lt"/>
            <a:ea typeface="Roboto" pitchFamily="2" charset="0"/>
          </a:endParaRPr>
        </a:p>
      </dsp:txBody>
      <dsp:txXfrm>
        <a:off x="96881" y="1446164"/>
        <a:ext cx="2456512" cy="1633633"/>
      </dsp:txXfrm>
    </dsp:sp>
    <dsp:sp modelId="{B338C702-3ED6-46FF-B129-2B494D9D22E3}">
      <dsp:nvSpPr>
        <dsp:cNvPr id="0" name=""/>
        <dsp:cNvSpPr/>
      </dsp:nvSpPr>
      <dsp:spPr>
        <a:xfrm>
          <a:off x="2782680" y="1357788"/>
          <a:ext cx="2633264" cy="1810385"/>
        </a:xfrm>
        <a:prstGeom prst="roundRect">
          <a:avLst/>
        </a:prstGeom>
        <a:solidFill>
          <a:srgbClr val="3DB0A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+mn-lt"/>
              <a:ea typeface="Roboto" pitchFamily="2" charset="0"/>
            </a:rPr>
            <a:t>Генерация структуры БД и кода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+mn-lt"/>
              <a:ea typeface="Roboto" pitchFamily="2" charset="0"/>
            </a:rPr>
            <a:t>(</a:t>
          </a:r>
          <a:r>
            <a:rPr lang="en-US" sz="1800" b="1" kern="1200" dirty="0" smtClean="0">
              <a:latin typeface="+mn-lt"/>
              <a:ea typeface="Roboto" pitchFamily="2" charset="0"/>
            </a:rPr>
            <a:t>backend + frontend</a:t>
          </a:r>
          <a:r>
            <a:rPr lang="ru-RU" sz="1800" b="1" kern="1200" dirty="0" smtClean="0">
              <a:latin typeface="+mn-lt"/>
              <a:ea typeface="Roboto" pitchFamily="2" charset="0"/>
            </a:rPr>
            <a:t>)</a:t>
          </a:r>
          <a:endParaRPr lang="ru-RU" sz="1800" b="1" kern="1200" dirty="0">
            <a:latin typeface="+mn-lt"/>
            <a:ea typeface="Roboto" pitchFamily="2" charset="0"/>
          </a:endParaRPr>
        </a:p>
      </dsp:txBody>
      <dsp:txXfrm>
        <a:off x="2871056" y="1446164"/>
        <a:ext cx="2456512" cy="1633633"/>
      </dsp:txXfrm>
    </dsp:sp>
    <dsp:sp modelId="{2A2E0505-C3AF-4435-BF34-795D488BC6F6}">
      <dsp:nvSpPr>
        <dsp:cNvPr id="0" name=""/>
        <dsp:cNvSpPr/>
      </dsp:nvSpPr>
      <dsp:spPr>
        <a:xfrm>
          <a:off x="5556855" y="1357788"/>
          <a:ext cx="2633264" cy="1810385"/>
        </a:xfrm>
        <a:prstGeom prst="roundRect">
          <a:avLst/>
        </a:prstGeom>
        <a:solidFill>
          <a:srgbClr val="26505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+mn-lt"/>
              <a:ea typeface="Roboto" pitchFamily="2" charset="0"/>
            </a:rPr>
            <a:t>Подключение готовых функциональных подсистем</a:t>
          </a:r>
          <a:endParaRPr lang="ru-RU" sz="2300" b="1" kern="1200" dirty="0">
            <a:latin typeface="+mn-lt"/>
            <a:ea typeface="Roboto" pitchFamily="2" charset="0"/>
          </a:endParaRPr>
        </a:p>
      </dsp:txBody>
      <dsp:txXfrm>
        <a:off x="5645231" y="1446164"/>
        <a:ext cx="2456512" cy="1633633"/>
      </dsp:txXfrm>
    </dsp:sp>
    <dsp:sp modelId="{0DCDE5A0-9D7B-438E-8228-C88D821F4F87}">
      <dsp:nvSpPr>
        <dsp:cNvPr id="0" name=""/>
        <dsp:cNvSpPr/>
      </dsp:nvSpPr>
      <dsp:spPr>
        <a:xfrm>
          <a:off x="8331030" y="1357788"/>
          <a:ext cx="2633264" cy="1810385"/>
        </a:xfrm>
        <a:prstGeom prst="roundRect">
          <a:avLst/>
        </a:prstGeom>
        <a:solidFill>
          <a:srgbClr val="007CA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+mn-lt"/>
              <a:ea typeface="Roboto" pitchFamily="2" charset="0"/>
            </a:rPr>
            <a:t>Ручная доработка кода</a:t>
          </a:r>
          <a:endParaRPr lang="ru-RU" sz="2300" b="1" kern="1200" dirty="0">
            <a:latin typeface="+mn-lt"/>
            <a:ea typeface="Roboto" pitchFamily="2" charset="0"/>
          </a:endParaRPr>
        </a:p>
      </dsp:txBody>
      <dsp:txXfrm>
        <a:off x="8419406" y="1446164"/>
        <a:ext cx="2456512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C6DBA-FB76-4B70-882C-B01277C81A67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E74E5-0904-4971-8800-398C9CEA3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Платформа Flexberry позволяет компаниям-разработчикам перейти на новый уровень организации процесса производства за счёт введения обязательного этапа проектирования, результатом которого становится формализованная, машиночитаемая модель будущей системы. Вторым важным шагом в деле повышения эффективности производства является применение готовых модулей и компонентов будущей системы - </a:t>
            </a:r>
            <a:r>
              <a:rPr lang="ru-RU" dirty="0" err="1" smtClean="0"/>
              <a:t>фреймворка</a:t>
            </a:r>
            <a:r>
              <a:rPr lang="ru-RU" dirty="0" smtClean="0"/>
              <a:t> Flexberry. Ну и наконец, возможность автоматически получить работающее приложение за счёт генерации кода на основе формализованной модели гарантирует быстрое и точное исполнение идей бизнес-аналитиков.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905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Ключевые особенности разработки</a:t>
            </a:r>
            <a:r>
              <a:rPr lang="ru-RU" baseline="0" dirty="0" smtClean="0"/>
              <a:t>:</a:t>
            </a:r>
          </a:p>
          <a:p>
            <a:r>
              <a:rPr lang="ru-RU" baseline="0" dirty="0" smtClean="0"/>
              <a:t> - жесткий подход </a:t>
            </a:r>
            <a:r>
              <a:rPr lang="en-US" baseline="0" dirty="0" smtClean="0"/>
              <a:t>Model First</a:t>
            </a:r>
            <a:endParaRPr lang="ru-RU" baseline="0" dirty="0" smtClean="0"/>
          </a:p>
          <a:p>
            <a:r>
              <a:rPr lang="ru-RU" baseline="0" dirty="0" smtClean="0"/>
              <a:t> - проект по разработке состоит из «типовых» этапов</a:t>
            </a:r>
          </a:p>
          <a:p>
            <a:r>
              <a:rPr lang="ru-RU" baseline="0" dirty="0" smtClean="0"/>
              <a:t> - подразумевается итеративная доработка приложений с «безопасной» перегенерацией кода</a:t>
            </a:r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864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12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285E8-ACE6-4EB6-B04C-7788F5B0169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16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36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74E5-0904-4971-8800-398C9CEA377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23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9FE-C81F-4DBC-89C8-FD7C0275A7F9}" type="datetime1">
              <a:rPr lang="ru-RU" smtClean="0"/>
              <a:t>12.10.2018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797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ru-RU" dirty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D5325-1376-4F38-8700-E1E5DBB018B6}" type="datetime1">
              <a:rPr lang="ru-RU" smtClean="0"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754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3AF4-6AD0-4D9E-B668-8F2E1A0B00D3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80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7032-DBBC-49BF-9CB2-22FAEA8BAABD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847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DCC9-E036-49BB-A099-A22AE5004F34}" type="datetime1">
              <a:rPr lang="ru-RU" smtClean="0"/>
              <a:t>12.10.2018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276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D428A-097D-41F9-A436-967A01B2C7B0}" type="datetime1">
              <a:rPr lang="ru-RU" smtClean="0"/>
              <a:t>12.10.2018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34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6B0D-DFDD-4052-8F85-01A445571547}" type="datetime1">
              <a:rPr lang="ru-RU" smtClean="0"/>
              <a:t>12.10.2018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248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6CCC-4715-4BF9-9BE4-243FD454BFC3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97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8487F-5AFA-4847-B5C8-3DE7CC96488D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0499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F3AF-4D38-44B6-BDA9-C01028C3AAAF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7985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8AF6-A86D-4482-9A3F-A1E29B21B0AA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644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2DCF2-DF17-46C5-83F6-FAC85E7BF23F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B58B-3007-4162-81AE-1F6E0EDFFDEE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986" y="5664425"/>
            <a:ext cx="1300986" cy="105705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99684" y="6384405"/>
            <a:ext cx="101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6399950-F0DD-4078-B977-2CADF71F6FFF}" type="slidenum">
              <a:rPr lang="ru-RU" baseline="0" smtClean="0">
                <a:solidFill>
                  <a:srgbClr val="96037A"/>
                </a:solidFill>
              </a:rPr>
              <a:pPr/>
              <a:t>‹#›</a:t>
            </a:fld>
            <a:r>
              <a:rPr lang="en-US" dirty="0" smtClean="0">
                <a:solidFill>
                  <a:srgbClr val="96037A"/>
                </a:solidFill>
              </a:rPr>
              <a:t> </a:t>
            </a:r>
            <a:r>
              <a:rPr lang="ru-RU" dirty="0" smtClean="0">
                <a:solidFill>
                  <a:srgbClr val="96037A"/>
                </a:solidFill>
              </a:rPr>
              <a:t>из</a:t>
            </a:r>
            <a:r>
              <a:rPr lang="ru-RU" baseline="0" dirty="0" smtClean="0">
                <a:solidFill>
                  <a:srgbClr val="96037A"/>
                </a:solidFill>
              </a:rPr>
              <a:t> 34</a:t>
            </a:r>
            <a:endParaRPr lang="ru-RU" dirty="0">
              <a:solidFill>
                <a:srgbClr val="9603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5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96037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lexberry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lexberr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Разработка информационных систем с использованием платформы </a:t>
            </a:r>
            <a:r>
              <a:rPr lang="en-US" dirty="0"/>
              <a:t>Flexberry</a:t>
            </a: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en-US" dirty="0">
                <a:hlinkClick r:id="rId3"/>
              </a:rPr>
              <a:t>http://flexberry.net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9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Платформа </a:t>
            </a:r>
            <a:r>
              <a:rPr lang="en-US" dirty="0"/>
              <a:t>Flexberry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Процесс проектирования и разработки</a:t>
            </a:r>
          </a:p>
          <a:p>
            <a:r>
              <a:rPr lang="x-none" dirty="0"/>
              <a:t>Архитектура </a:t>
            </a:r>
            <a:r>
              <a:rPr lang="ru-RU" dirty="0"/>
              <a:t>информационных систем</a:t>
            </a:r>
            <a:endParaRPr lang="x-none" dirty="0"/>
          </a:p>
          <a:p>
            <a:r>
              <a:rPr lang="x-none" dirty="0"/>
              <a:t>Готовые расширяемые компоненты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 проектирования и разработки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Платформа </a:t>
            </a:r>
            <a:r>
              <a:rPr lang="en-US" dirty="0" smtClean="0"/>
              <a:t>Flexberry </a:t>
            </a:r>
            <a:r>
              <a:rPr lang="ru-RU" dirty="0" smtClean="0"/>
              <a:t>предоставляет качественно новый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12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моменты процесса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Обязательный этап проектирования!</a:t>
            </a:r>
          </a:p>
          <a:p>
            <a:r>
              <a:rPr lang="ru-RU" dirty="0"/>
              <a:t>Разрабатывается формализованная машиночитаемая модель</a:t>
            </a:r>
          </a:p>
          <a:p>
            <a:r>
              <a:rPr lang="ru-RU" dirty="0"/>
              <a:t>Генерация каркаса приложения избавляет от ошибок понимания модели, ускоряет рутинные операции</a:t>
            </a:r>
          </a:p>
          <a:p>
            <a:r>
              <a:rPr lang="ru-RU" dirty="0"/>
              <a:t>Доработка идёт с использованием готовых интегрированных между собой компонентов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41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руговая стрелка 9"/>
          <p:cNvSpPr/>
          <p:nvPr/>
        </p:nvSpPr>
        <p:spPr>
          <a:xfrm rot="10800000">
            <a:off x="1893001" y="2492895"/>
            <a:ext cx="7632000" cy="4658006"/>
          </a:xfrm>
          <a:prstGeom prst="circularArrow">
            <a:avLst>
              <a:gd name="adj1" fmla="val 8686"/>
              <a:gd name="adj2" fmla="val 898151"/>
              <a:gd name="adj3" fmla="val 20457681"/>
              <a:gd name="adj4" fmla="val 10800000"/>
              <a:gd name="adj5" fmla="val 11939"/>
            </a:avLst>
          </a:prstGeom>
          <a:solidFill>
            <a:srgbClr val="C0C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dirty="0" smtClean="0"/>
              <a:t>Схема процесса проектирования и программирования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54625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85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/>
          <p:cNvSpPr/>
          <p:nvPr/>
        </p:nvSpPr>
        <p:spPr>
          <a:xfrm>
            <a:off x="4059851" y="3221358"/>
            <a:ext cx="2908989" cy="20414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dirty="0" smtClean="0"/>
              <a:t>Flexberry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Участники процесса проектирования и программирования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11824" y="3390627"/>
            <a:ext cx="208823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Проектирование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11824" y="3855008"/>
            <a:ext cx="208823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Генерация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11824" y="4319389"/>
            <a:ext cx="208823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Доработка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124960" y="2467489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stCxn id="7" idx="4"/>
          </p:cNvCxnSpPr>
          <p:nvPr/>
        </p:nvCxnSpPr>
        <p:spPr>
          <a:xfrm>
            <a:off x="8376988" y="2971545"/>
            <a:ext cx="0" cy="464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376988" y="3435926"/>
            <a:ext cx="252028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8124960" y="3435926"/>
            <a:ext cx="252027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124959" y="3203735"/>
            <a:ext cx="504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18981" y="3746999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Аналитик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2757183" y="3399045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>
            <a:stCxn id="18" idx="4"/>
          </p:cNvCxnSpPr>
          <p:nvPr/>
        </p:nvCxnSpPr>
        <p:spPr>
          <a:xfrm>
            <a:off x="3009211" y="3903101"/>
            <a:ext cx="0" cy="464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009211" y="4367482"/>
            <a:ext cx="252028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2757183" y="4367482"/>
            <a:ext cx="252027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57183" y="4127208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62206" y="4751437"/>
            <a:ext cx="1418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28" name="Стрелка вниз 27"/>
          <p:cNvSpPr/>
          <p:nvPr/>
        </p:nvSpPr>
        <p:spPr>
          <a:xfrm>
            <a:off x="4830269" y="2693063"/>
            <a:ext cx="1368152" cy="504056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соседними углами 28"/>
          <p:cNvSpPr/>
          <p:nvPr/>
        </p:nvSpPr>
        <p:spPr>
          <a:xfrm rot="19516420">
            <a:off x="3863752" y="1878459"/>
            <a:ext cx="648072" cy="398475"/>
          </a:xfrm>
          <a:prstGeom prst="snip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с двумя усеченными противолежащими углами 29"/>
          <p:cNvSpPr/>
          <p:nvPr/>
        </p:nvSpPr>
        <p:spPr>
          <a:xfrm rot="1096765">
            <a:off x="4599154" y="2171477"/>
            <a:ext cx="648072" cy="305438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с одним вырезанным углом 30"/>
          <p:cNvSpPr/>
          <p:nvPr/>
        </p:nvSpPr>
        <p:spPr>
          <a:xfrm rot="6197158">
            <a:off x="6405441" y="1982940"/>
            <a:ext cx="504056" cy="520843"/>
          </a:xfrm>
          <a:prstGeom prst="snip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 rot="20091513">
            <a:off x="5199283" y="1736215"/>
            <a:ext cx="445840" cy="366622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омб 32"/>
          <p:cNvSpPr/>
          <p:nvPr/>
        </p:nvSpPr>
        <p:spPr>
          <a:xfrm>
            <a:off x="5807968" y="1794886"/>
            <a:ext cx="432048" cy="321365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2280014" y="1938231"/>
            <a:ext cx="134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</a:t>
            </a:r>
            <a:endParaRPr lang="ru-RU" dirty="0"/>
          </a:p>
        </p:txBody>
      </p:sp>
      <p:cxnSp>
        <p:nvCxnSpPr>
          <p:cNvPr id="36" name="Прямая со стрелкой 35"/>
          <p:cNvCxnSpPr>
            <a:endCxn id="5" idx="1"/>
          </p:cNvCxnSpPr>
          <p:nvPr/>
        </p:nvCxnSpPr>
        <p:spPr>
          <a:xfrm flipV="1">
            <a:off x="3609386" y="4071032"/>
            <a:ext cx="902438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6" idx="1"/>
          </p:cNvCxnSpPr>
          <p:nvPr/>
        </p:nvCxnSpPr>
        <p:spPr>
          <a:xfrm>
            <a:off x="3607878" y="4287056"/>
            <a:ext cx="903946" cy="2483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4" idx="3"/>
          </p:cNvCxnSpPr>
          <p:nvPr/>
        </p:nvCxnSpPr>
        <p:spPr>
          <a:xfrm flipH="1">
            <a:off x="6600056" y="3203735"/>
            <a:ext cx="1459777" cy="4029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4269609" y="587050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892545" y="587050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511137" y="587050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126092" y="5877272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269609" y="623054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892545" y="623054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5511137" y="6230545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126092" y="6237312"/>
            <a:ext cx="595989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4830269" y="5326152"/>
            <a:ext cx="1368152" cy="504056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292940" y="5853673"/>
            <a:ext cx="2766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Готовая</a:t>
            </a:r>
          </a:p>
          <a:p>
            <a:pPr algn="ctr"/>
            <a:r>
              <a:rPr lang="ru-RU" dirty="0" smtClean="0"/>
              <a:t>информационная система</a:t>
            </a:r>
            <a:endParaRPr lang="ru-RU" dirty="0"/>
          </a:p>
        </p:txBody>
      </p:sp>
      <p:sp>
        <p:nvSpPr>
          <p:cNvPr id="53" name="Овал 52"/>
          <p:cNvSpPr/>
          <p:nvPr/>
        </p:nvSpPr>
        <p:spPr>
          <a:xfrm>
            <a:off x="9087597" y="3853888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>
            <a:stCxn id="53" idx="4"/>
          </p:cNvCxnSpPr>
          <p:nvPr/>
        </p:nvCxnSpPr>
        <p:spPr>
          <a:xfrm>
            <a:off x="9339625" y="4357944"/>
            <a:ext cx="0" cy="464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9339625" y="4822325"/>
            <a:ext cx="252028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9087597" y="4822325"/>
            <a:ext cx="252027" cy="24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9087596" y="4590134"/>
            <a:ext cx="504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781618" y="5133398"/>
            <a:ext cx="13973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Эксперт в</a:t>
            </a:r>
          </a:p>
          <a:p>
            <a:r>
              <a:rPr lang="ru-RU" dirty="0" smtClean="0"/>
              <a:t>предметной</a:t>
            </a:r>
          </a:p>
          <a:p>
            <a:r>
              <a:rPr lang="ru-RU" dirty="0" smtClean="0"/>
              <a:t>области</a:t>
            </a:r>
            <a:endParaRPr lang="ru-RU" dirty="0"/>
          </a:p>
        </p:txBody>
      </p:sp>
      <p:cxnSp>
        <p:nvCxnSpPr>
          <p:cNvPr id="59" name="Прямая со стрелкой 58"/>
          <p:cNvCxnSpPr>
            <a:stCxn id="4" idx="3"/>
          </p:cNvCxnSpPr>
          <p:nvPr/>
        </p:nvCxnSpPr>
        <p:spPr>
          <a:xfrm>
            <a:off x="6600056" y="3606651"/>
            <a:ext cx="2181561" cy="1144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 flipV="1">
            <a:off x="8735751" y="2946294"/>
            <a:ext cx="603873" cy="7365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453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Машиночитаемая 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Модель позволяет синхронизировать различные элементы системы:</a:t>
            </a:r>
          </a:p>
          <a:p>
            <a:pPr lvl="1"/>
            <a:r>
              <a:rPr lang="ru-RU" dirty="0" smtClean="0"/>
              <a:t>Структуру БД</a:t>
            </a:r>
          </a:p>
          <a:p>
            <a:pPr lvl="1"/>
            <a:r>
              <a:rPr lang="ru-RU" dirty="0" smtClean="0"/>
              <a:t>Объектную модель</a:t>
            </a:r>
          </a:p>
          <a:p>
            <a:pPr lvl="1"/>
            <a:r>
              <a:rPr lang="ru-RU" dirty="0" smtClean="0"/>
              <a:t>Состав полей на формах</a:t>
            </a:r>
            <a:endParaRPr lang="en-US" dirty="0" smtClean="0"/>
          </a:p>
          <a:p>
            <a:pPr lvl="1"/>
            <a:r>
              <a:rPr lang="ru-RU" dirty="0" smtClean="0"/>
              <a:t>И другое…</a:t>
            </a:r>
          </a:p>
          <a:p>
            <a:r>
              <a:rPr lang="ru-RU" dirty="0" smtClean="0"/>
              <a:t>Избавляет от трудностей передачи информации между аналитиками и разработчиками</a:t>
            </a:r>
          </a:p>
          <a:p>
            <a:r>
              <a:rPr lang="ru-RU" dirty="0" smtClean="0"/>
              <a:t>Упрощает общение с экспертами предметной области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9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87888" y="2960948"/>
            <a:ext cx="2016224" cy="9361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Модель</a:t>
            </a:r>
            <a:endParaRPr lang="ru-RU" dirty="0"/>
          </a:p>
        </p:txBody>
      </p:sp>
      <p:sp>
        <p:nvSpPr>
          <p:cNvPr id="6" name="Блок-схема: магнитный диск 5"/>
          <p:cNvSpPr/>
          <p:nvPr/>
        </p:nvSpPr>
        <p:spPr>
          <a:xfrm>
            <a:off x="3273541" y="1419499"/>
            <a:ext cx="1296144" cy="864096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БД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72064" y="1194917"/>
            <a:ext cx="2664296" cy="107525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Объектная модель</a:t>
            </a:r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backend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48514" y="2891371"/>
            <a:ext cx="2664296" cy="107525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Объектная модель</a:t>
            </a:r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frontend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2064" y="5085184"/>
            <a:ext cx="2664296" cy="107525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Формы</a:t>
            </a:r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frontend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47917" y="5085184"/>
            <a:ext cx="2664296" cy="107525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Полномочия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51200" y="2891371"/>
            <a:ext cx="2664296" cy="107525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 др.</a:t>
            </a:r>
          </a:p>
        </p:txBody>
      </p:sp>
      <p:sp>
        <p:nvSpPr>
          <p:cNvPr id="12" name="Стрелка вправо 11"/>
          <p:cNvSpPr/>
          <p:nvPr/>
        </p:nvSpPr>
        <p:spPr>
          <a:xfrm rot="13477363">
            <a:off x="4416154" y="2442462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3485624">
            <a:off x="6989193" y="4273972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7632716" y="3262796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8434294">
            <a:off x="6989192" y="2428899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7227230">
            <a:off x="4476005" y="4333825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3834652" y="3239830"/>
            <a:ext cx="720080" cy="378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6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Flexberry Designer</a:t>
            </a:r>
            <a:r>
              <a:rPr lang="ru-RU" dirty="0"/>
              <a:t> </a:t>
            </a:r>
            <a:r>
              <a:rPr lang="ru-RU" dirty="0" smtClean="0"/>
              <a:t>– инструмент проектирования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Редактор </a:t>
            </a:r>
            <a:r>
              <a:rPr lang="en-US" dirty="0"/>
              <a:t>UML-</a:t>
            </a:r>
            <a:r>
              <a:rPr lang="ru-RU" dirty="0"/>
              <a:t>диаграмм</a:t>
            </a:r>
          </a:p>
          <a:p>
            <a:r>
              <a:rPr lang="en-US" dirty="0"/>
              <a:t>WYSIWYG-</a:t>
            </a:r>
            <a:r>
              <a:rPr lang="ru-RU" dirty="0"/>
              <a:t>редактор форм</a:t>
            </a:r>
          </a:p>
          <a:p>
            <a:r>
              <a:rPr lang="ru-RU" dirty="0"/>
              <a:t>Централизованный </a:t>
            </a:r>
            <a:r>
              <a:rPr lang="ru-RU" dirty="0" err="1"/>
              <a:t>репозиторий</a:t>
            </a:r>
            <a:r>
              <a:rPr lang="ru-RU" dirty="0"/>
              <a:t> моделей с поддержкой многопользовательского редактирования</a:t>
            </a:r>
          </a:p>
          <a:p>
            <a:r>
              <a:rPr lang="ru-RU" dirty="0"/>
              <a:t>Модули расширения для генерации (код, структуры БД, документация по моделям и т.п.)</a:t>
            </a:r>
          </a:p>
        </p:txBody>
      </p:sp>
    </p:spTree>
    <p:extLst>
      <p:ext uri="{BB962C8B-B14F-4D97-AF65-F5344CB8AC3E}">
        <p14:creationId xmlns:p14="http://schemas.microsoft.com/office/powerpoint/2010/main" val="368079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Расширенная метамодель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UML-</a:t>
            </a:r>
            <a:r>
              <a:rPr lang="ru-RU" dirty="0" smtClean="0"/>
              <a:t>диаграммы</a:t>
            </a:r>
          </a:p>
          <a:p>
            <a:r>
              <a:rPr lang="ru-RU" dirty="0" smtClean="0"/>
              <a:t>Детальное описание атрибутов и методов классов</a:t>
            </a:r>
          </a:p>
          <a:p>
            <a:r>
              <a:rPr lang="ru-RU" dirty="0" smtClean="0"/>
              <a:t>Проекции (представления)</a:t>
            </a:r>
          </a:p>
          <a:p>
            <a:r>
              <a:rPr lang="ru-RU" dirty="0" smtClean="0"/>
              <a:t>Формы</a:t>
            </a:r>
          </a:p>
          <a:p>
            <a:r>
              <a:rPr lang="ru-RU" dirty="0" smtClean="0"/>
              <a:t>Навигация в приложении</a:t>
            </a:r>
          </a:p>
          <a:p>
            <a:r>
              <a:rPr lang="ru-RU" dirty="0" smtClean="0"/>
              <a:t>Настройки полномочий и аудита</a:t>
            </a:r>
          </a:p>
          <a:p>
            <a:r>
              <a:rPr lang="ru-RU" dirty="0"/>
              <a:t>Абстракции для поддержки генерации в </a:t>
            </a:r>
            <a:r>
              <a:rPr lang="ru-RU" dirty="0" smtClean="0"/>
              <a:t>ЯП</a:t>
            </a:r>
          </a:p>
          <a:p>
            <a:pPr lvl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4404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Умная генерация и доработка кода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проектные файлы разделены на типы:</a:t>
            </a:r>
          </a:p>
          <a:p>
            <a:pPr lvl="1"/>
            <a:r>
              <a:rPr lang="ru-RU" dirty="0" smtClean="0"/>
              <a:t>Генерируется один раз, потом только дорабатывается</a:t>
            </a:r>
          </a:p>
          <a:p>
            <a:pPr lvl="1"/>
            <a:r>
              <a:rPr lang="ru-RU" dirty="0" smtClean="0"/>
              <a:t>Класс разделён на генерируемый и дорабатываемый (</a:t>
            </a:r>
            <a:r>
              <a:rPr lang="en-US" dirty="0" smtClean="0"/>
              <a:t>partial, </a:t>
            </a:r>
            <a:r>
              <a:rPr lang="en-US" dirty="0" err="1" smtClean="0"/>
              <a:t>mixin</a:t>
            </a:r>
            <a:r>
              <a:rPr lang="ru-RU" dirty="0" smtClean="0"/>
              <a:t>)</a:t>
            </a:r>
            <a:endParaRPr lang="en-US" dirty="0" smtClean="0"/>
          </a:p>
          <a:p>
            <a:pPr lvl="1"/>
            <a:r>
              <a:rPr lang="ru-RU" dirty="0" smtClean="0"/>
              <a:t>Класс содержит «скобки программиста»: есть изменяемые и неизменяемые блоки в рамках одного файла</a:t>
            </a:r>
          </a:p>
          <a:p>
            <a:r>
              <a:rPr lang="ru-RU" dirty="0" smtClean="0"/>
              <a:t>Перегенерация – обычная операция, не ломающая проект</a:t>
            </a:r>
            <a:endParaRPr lang="en-US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5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Архитектура информационных систем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749540" cy="1500187"/>
          </a:xfrm>
        </p:spPr>
        <p:txBody>
          <a:bodyPr/>
          <a:lstStyle/>
          <a:p>
            <a:r>
              <a:rPr lang="ru-RU" dirty="0" smtClean="0"/>
              <a:t>В платформу </a:t>
            </a:r>
            <a:r>
              <a:rPr lang="en-US" dirty="0" smtClean="0"/>
              <a:t>Flexberry </a:t>
            </a:r>
            <a:r>
              <a:rPr lang="ru-RU" dirty="0" smtClean="0"/>
              <a:t>заложена продуманная, гибкая, расширяемая и опробованная много раз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32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dirty="0" smtClean="0">
                <a:latin typeface="Segoe UI Semibold" panose="020B0702040204020203" pitchFamily="34" charset="0"/>
                <a:ea typeface="Segoe UI" pitchFamily="34" charset="0"/>
                <a:cs typeface="Segoe UI Semibold" panose="020B0702040204020203" pitchFamily="34" charset="0"/>
              </a:rPr>
              <a:t>Архитектура приложений на</a:t>
            </a:r>
            <a:r>
              <a:rPr lang="en-US" kern="0" dirty="0" smtClean="0">
                <a:latin typeface="Segoe UI Semibold" panose="020B0702040204020203" pitchFamily="34" charset="0"/>
                <a:ea typeface="Segoe UI" pitchFamily="34" charset="0"/>
                <a:cs typeface="Segoe UI Semibold" panose="020B0702040204020203" pitchFamily="34" charset="0"/>
              </a:rPr>
              <a:t> Flexberry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Хранилище (</a:t>
            </a:r>
            <a:r>
              <a:rPr lang="en-US" dirty="0" err="1" smtClean="0"/>
              <a:t>Postgres</a:t>
            </a:r>
            <a:r>
              <a:rPr lang="en-US" dirty="0" smtClean="0"/>
              <a:t> / MSSQL / Oracle / </a:t>
            </a:r>
            <a:r>
              <a:rPr lang="en-US" dirty="0" err="1" smtClean="0"/>
              <a:t>MongoDb</a:t>
            </a:r>
            <a:r>
              <a:rPr lang="en-US" dirty="0" smtClean="0"/>
              <a:t> / …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Серверная часть (</a:t>
            </a:r>
            <a:r>
              <a:rPr lang="en-US" dirty="0" smtClean="0"/>
              <a:t>.NET / Mono / …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Протокол обмена данными</a:t>
            </a:r>
            <a:r>
              <a:rPr lang="en-US" dirty="0" smtClean="0"/>
              <a:t> (OData / …)</a:t>
            </a:r>
            <a:endParaRPr lang="ru-RU" dirty="0" smtClean="0"/>
          </a:p>
          <a:p>
            <a:r>
              <a:rPr lang="ru-RU" dirty="0" smtClean="0"/>
              <a:t>Клиентская часть</a:t>
            </a:r>
            <a:r>
              <a:rPr lang="en-US" dirty="0" smtClean="0"/>
              <a:t> (</a:t>
            </a:r>
            <a:r>
              <a:rPr lang="en-US" dirty="0" err="1" smtClean="0"/>
              <a:t>EmberJS</a:t>
            </a:r>
            <a:r>
              <a:rPr lang="en-US" dirty="0" smtClean="0"/>
              <a:t> / …)</a:t>
            </a:r>
            <a:endParaRPr lang="ru-RU" dirty="0" smtClean="0"/>
          </a:p>
          <a:p>
            <a:r>
              <a:rPr lang="ru-RU" dirty="0" smtClean="0"/>
              <a:t>Функциональные подсистемы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95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50" y="0"/>
            <a:ext cx="9094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14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</a:t>
            </a:r>
            <a:r>
              <a:rPr lang="en-US" dirty="0" smtClean="0"/>
              <a:t>.NET / Mono?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.NET – </a:t>
            </a:r>
            <a:r>
              <a:rPr lang="ru-RU" dirty="0" smtClean="0"/>
              <a:t>это честный </a:t>
            </a:r>
            <a:r>
              <a:rPr lang="en-US" dirty="0" err="1" smtClean="0"/>
              <a:t>OpenSource</a:t>
            </a:r>
            <a:r>
              <a:rPr lang="en-US" dirty="0" smtClean="0"/>
              <a:t>, C# - </a:t>
            </a:r>
            <a:r>
              <a:rPr lang="ru-RU" dirty="0" smtClean="0"/>
              <a:t>это стандарт </a:t>
            </a:r>
            <a:r>
              <a:rPr lang="en-US" dirty="0" smtClean="0"/>
              <a:t>ECMA, ISO</a:t>
            </a:r>
          </a:p>
          <a:p>
            <a:r>
              <a:rPr lang="ru-RU" dirty="0" smtClean="0"/>
              <a:t>Кроссплатформенность</a:t>
            </a:r>
          </a:p>
          <a:p>
            <a:r>
              <a:rPr lang="ru-RU" dirty="0" smtClean="0"/>
              <a:t>Популярный язык, развитая экосистема</a:t>
            </a:r>
          </a:p>
          <a:p>
            <a:r>
              <a:rPr lang="ru-RU" dirty="0" smtClean="0"/>
              <a:t>Платформа </a:t>
            </a:r>
            <a:r>
              <a:rPr lang="en-US" dirty="0" smtClean="0"/>
              <a:t>Flexberry </a:t>
            </a:r>
            <a:r>
              <a:rPr lang="ru-RU" dirty="0" smtClean="0"/>
              <a:t>содержит множество наработок, обеспечивается совместимость с </a:t>
            </a:r>
            <a:r>
              <a:rPr lang="en-US" dirty="0" smtClean="0"/>
              <a:t>CASEBERRY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81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</a:t>
            </a:r>
            <a:r>
              <a:rPr lang="en-US" dirty="0" smtClean="0"/>
              <a:t>O</a:t>
            </a:r>
            <a:r>
              <a:rPr lang="en-US" dirty="0"/>
              <a:t>D</a:t>
            </a:r>
            <a:r>
              <a:rPr lang="en-US" dirty="0" smtClean="0"/>
              <a:t>ata?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Протокол обмена данными между клиентом и сервером, наиболее полно описывающий как структуру данных, так и настройку выборки</a:t>
            </a:r>
          </a:p>
          <a:p>
            <a:r>
              <a:rPr lang="ru-RU" dirty="0" smtClean="0"/>
              <a:t>Используется в качестве протокола в продуктах </a:t>
            </a:r>
            <a:r>
              <a:rPr lang="en-US" dirty="0" smtClean="0"/>
              <a:t>SAP, 1C</a:t>
            </a:r>
          </a:p>
          <a:p>
            <a:r>
              <a:rPr lang="ru-RU" dirty="0" smtClean="0"/>
              <a:t>В отличие от </a:t>
            </a:r>
            <a:r>
              <a:rPr lang="en-US" dirty="0" err="1" smtClean="0"/>
              <a:t>GraphQL</a:t>
            </a:r>
            <a:r>
              <a:rPr lang="en-US" dirty="0" smtClean="0"/>
              <a:t> </a:t>
            </a:r>
            <a:r>
              <a:rPr lang="ru-RU" dirty="0" smtClean="0"/>
              <a:t>изначально задумывался как протокол для </a:t>
            </a:r>
            <a:r>
              <a:rPr lang="en-US" dirty="0" smtClean="0"/>
              <a:t>Enterprise-</a:t>
            </a:r>
            <a:r>
              <a:rPr lang="ru-RU" dirty="0" smtClean="0"/>
              <a:t>приложений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80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</a:t>
            </a:r>
            <a:r>
              <a:rPr lang="en-US" dirty="0" err="1" smtClean="0"/>
              <a:t>EmberJS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Предназначен для сложных </a:t>
            </a:r>
            <a:r>
              <a:rPr lang="ru-RU" dirty="0"/>
              <a:t>многофункциональных </a:t>
            </a:r>
            <a:r>
              <a:rPr lang="ru-RU" dirty="0" smtClean="0"/>
              <a:t>веб-приложений</a:t>
            </a:r>
            <a:endParaRPr lang="en-US" dirty="0" smtClean="0"/>
          </a:p>
          <a:p>
            <a:r>
              <a:rPr lang="ru-RU" dirty="0" smtClean="0"/>
              <a:t>Наиболее популярный </a:t>
            </a:r>
            <a:r>
              <a:rPr lang="en-US" dirty="0" err="1" smtClean="0"/>
              <a:t>OpenSource</a:t>
            </a:r>
            <a:r>
              <a:rPr lang="ru-RU" dirty="0" smtClean="0"/>
              <a:t> </a:t>
            </a:r>
            <a:r>
              <a:rPr lang="ru-RU" dirty="0" err="1" smtClean="0"/>
              <a:t>фреймворк</a:t>
            </a:r>
            <a:r>
              <a:rPr lang="ru-RU" dirty="0"/>
              <a:t>,</a:t>
            </a:r>
            <a:r>
              <a:rPr lang="ru-RU" dirty="0" smtClean="0"/>
              <a:t> за которым не стоит одна корпорация</a:t>
            </a:r>
          </a:p>
          <a:p>
            <a:r>
              <a:rPr lang="ru-RU" dirty="0" smtClean="0"/>
              <a:t>Есть </a:t>
            </a:r>
            <a:r>
              <a:rPr lang="ru-RU" dirty="0"/>
              <a:t>полный </a:t>
            </a:r>
            <a:r>
              <a:rPr lang="en-US" dirty="0"/>
              <a:t>MVC </a:t>
            </a:r>
            <a:r>
              <a:rPr lang="ru-RU" dirty="0"/>
              <a:t>«из коробки</a:t>
            </a:r>
            <a:r>
              <a:rPr lang="ru-RU" dirty="0" smtClean="0"/>
              <a:t>» в отличие от </a:t>
            </a:r>
            <a:r>
              <a:rPr lang="en-US" dirty="0" smtClean="0"/>
              <a:t>React </a:t>
            </a:r>
            <a:r>
              <a:rPr lang="ru-RU" dirty="0" smtClean="0"/>
              <a:t>или </a:t>
            </a:r>
            <a:r>
              <a:rPr lang="en-US" dirty="0" err="1" smtClean="0"/>
              <a:t>Vue</a:t>
            </a:r>
            <a:endParaRPr lang="ru-RU" dirty="0" smtClean="0"/>
          </a:p>
          <a:p>
            <a:r>
              <a:rPr lang="en-US" dirty="0" smtClean="0"/>
              <a:t>Angular 2 </a:t>
            </a:r>
            <a:r>
              <a:rPr lang="ru-RU" dirty="0" smtClean="0"/>
              <a:t>отстаёт от </a:t>
            </a:r>
            <a:r>
              <a:rPr lang="en-US" dirty="0" err="1" smtClean="0"/>
              <a:t>EmberJS</a:t>
            </a:r>
            <a:r>
              <a:rPr lang="en-US" dirty="0" smtClean="0"/>
              <a:t> </a:t>
            </a:r>
            <a:r>
              <a:rPr lang="ru-RU" dirty="0" smtClean="0"/>
              <a:t>примерно на 2 года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1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Интеграция и расширение архитектуры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Универсальный подход к интеграции:</a:t>
            </a:r>
          </a:p>
          <a:p>
            <a:pPr lvl="1"/>
            <a:r>
              <a:rPr lang="ru-RU" dirty="0" smtClean="0"/>
              <a:t>Хранилище данных</a:t>
            </a:r>
          </a:p>
          <a:p>
            <a:pPr lvl="1"/>
            <a:r>
              <a:rPr lang="ru-RU" dirty="0" smtClean="0"/>
              <a:t>Система полномочий (аутентификация)</a:t>
            </a:r>
          </a:p>
          <a:p>
            <a:pPr lvl="1"/>
            <a:r>
              <a:rPr lang="ru-RU" dirty="0" smtClean="0"/>
              <a:t>Пользовательский интерфейс</a:t>
            </a:r>
          </a:p>
          <a:p>
            <a:r>
              <a:rPr lang="ru-RU" dirty="0" smtClean="0"/>
              <a:t>Интеграция на уровне платформы:</a:t>
            </a:r>
          </a:p>
          <a:p>
            <a:pPr lvl="1"/>
            <a:r>
              <a:rPr lang="en-US" dirty="0" smtClean="0"/>
              <a:t>Flexberry Service Bus</a:t>
            </a:r>
          </a:p>
          <a:p>
            <a:pPr lvl="1"/>
            <a:r>
              <a:rPr lang="en-US" dirty="0" smtClean="0"/>
              <a:t>OData</a:t>
            </a:r>
            <a:endParaRPr lang="ru-RU" dirty="0" smtClean="0"/>
          </a:p>
          <a:p>
            <a:pPr lvl="1"/>
            <a:r>
              <a:rPr lang="ru-RU" dirty="0" smtClean="0"/>
              <a:t>Объектная модель </a:t>
            </a:r>
            <a:r>
              <a:rPr lang="en-US" dirty="0" smtClean="0"/>
              <a:t>Flexberry ORM</a:t>
            </a:r>
          </a:p>
          <a:p>
            <a:r>
              <a:rPr lang="ru-RU" dirty="0" smtClean="0"/>
              <a:t>Расширение архитектуры за счёт возможности по замене составляющих компонентов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91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Кроссплатформенность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Системное ПО</a:t>
            </a:r>
          </a:p>
          <a:p>
            <a:pPr lvl="1"/>
            <a:r>
              <a:rPr lang="ru-RU" dirty="0" smtClean="0"/>
              <a:t>ОС</a:t>
            </a:r>
          </a:p>
          <a:p>
            <a:pPr lvl="2"/>
            <a:r>
              <a:rPr lang="en-US" dirty="0" smtClean="0"/>
              <a:t>Windows</a:t>
            </a:r>
          </a:p>
          <a:p>
            <a:pPr lvl="2"/>
            <a:r>
              <a:rPr lang="en-US" dirty="0" smtClean="0"/>
              <a:t>Linux</a:t>
            </a:r>
          </a:p>
          <a:p>
            <a:pPr lvl="1"/>
            <a:r>
              <a:rPr lang="ru-RU" dirty="0" smtClean="0"/>
              <a:t>БД</a:t>
            </a:r>
          </a:p>
          <a:p>
            <a:pPr lvl="2"/>
            <a:r>
              <a:rPr lang="en-US" dirty="0" smtClean="0"/>
              <a:t>MS SQL</a:t>
            </a:r>
            <a:r>
              <a:rPr lang="ru-RU" dirty="0" smtClean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Postgres</a:t>
            </a:r>
            <a:endParaRPr lang="en-US" dirty="0" smtClean="0"/>
          </a:p>
          <a:p>
            <a:pPr lvl="2"/>
            <a:r>
              <a:rPr lang="en-US" dirty="0" smtClean="0"/>
              <a:t>Oracle</a:t>
            </a:r>
          </a:p>
          <a:p>
            <a:pPr lvl="2"/>
            <a:r>
              <a:rPr lang="en-US" dirty="0" smtClean="0"/>
              <a:t>MongoDB</a:t>
            </a:r>
          </a:p>
          <a:p>
            <a:pPr lvl="2"/>
            <a:r>
              <a:rPr lang="en-US" dirty="0" smtClean="0"/>
              <a:t>…</a:t>
            </a:r>
            <a:endParaRPr lang="ru-RU" dirty="0" smtClean="0"/>
          </a:p>
          <a:p>
            <a:r>
              <a:rPr lang="ru-RU" dirty="0" smtClean="0"/>
              <a:t>Клиентское ПО</a:t>
            </a:r>
          </a:p>
          <a:p>
            <a:pPr lvl="1"/>
            <a:r>
              <a:rPr lang="ru-RU" dirty="0" smtClean="0"/>
              <a:t>Современный браузер</a:t>
            </a:r>
          </a:p>
          <a:p>
            <a:pPr lvl="1"/>
            <a:r>
              <a:rPr lang="ru-RU" dirty="0" smtClean="0"/>
              <a:t>Мобильное устройство</a:t>
            </a:r>
          </a:p>
          <a:p>
            <a:pPr marL="914400" lvl="2" indent="0">
              <a:buNone/>
            </a:pPr>
            <a:endParaRPr lang="en-US" dirty="0" smtClean="0"/>
          </a:p>
        </p:txBody>
      </p:sp>
      <p:pic>
        <p:nvPicPr>
          <p:cNvPr id="2054" name="Picture 6" descr="https://encrypted-tbn3.gstatic.com/images?q=tbn:ANd9GcRW4jiFtcDPYazo7GbCked-vr-XkUSlBlPI5m0F9w8DQ9cEPZAVW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998" y="216713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a/af/Tu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63" y="2443738"/>
            <a:ext cx="527993" cy="62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encrypted-tbn3.gstatic.com/images?q=tbn:ANd9GcTPbCEJ6HpkfdEfsxF6DES1jFfGV96sFOWrcAJ0ZT-HRa0nSBWRt5UXDp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012" y="3557562"/>
            <a:ext cx="842036" cy="58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ostgresql elephant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046" y="3907108"/>
            <a:ext cx="526926" cy="54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25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Дополнительные особенности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Импортозамещение</a:t>
            </a:r>
            <a:endParaRPr lang="ru-RU" dirty="0" smtClean="0"/>
          </a:p>
          <a:p>
            <a:r>
              <a:rPr lang="en-US" dirty="0"/>
              <a:t>Open Source-</a:t>
            </a:r>
            <a:r>
              <a:rPr lang="ru-RU" dirty="0"/>
              <a:t>разработка: </a:t>
            </a:r>
            <a:r>
              <a:rPr lang="en-US" dirty="0">
                <a:hlinkClick r:id="rId3"/>
              </a:rPr>
              <a:t>https://github.com/Flexberry</a:t>
            </a:r>
            <a:endParaRPr lang="ru-RU" dirty="0"/>
          </a:p>
          <a:p>
            <a:r>
              <a:rPr lang="ru-RU" dirty="0" smtClean="0"/>
              <a:t>Свободное ПО</a:t>
            </a:r>
          </a:p>
          <a:p>
            <a:r>
              <a:rPr lang="ru-RU" dirty="0" smtClean="0"/>
              <a:t>Локализация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8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Готовые расширяемые </a:t>
            </a:r>
            <a:r>
              <a:rPr lang="x-none" dirty="0" smtClean="0"/>
              <a:t>компоненты</a:t>
            </a:r>
            <a:endParaRPr lang="x-none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Платформа </a:t>
            </a:r>
            <a:r>
              <a:rPr lang="en-US" dirty="0" smtClean="0"/>
              <a:t>Flexberry </a:t>
            </a:r>
            <a:r>
              <a:rPr lang="ru-RU" dirty="0" smtClean="0"/>
              <a:t>избавляет от  необходимости приобретения дорогих наборов компонентов, поскольку в ней уже есть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9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Готовые расширяемые компоненты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Компоненты разрабатываются </a:t>
            </a:r>
            <a:r>
              <a:rPr lang="ru-RU" dirty="0"/>
              <a:t>как </a:t>
            </a:r>
            <a:r>
              <a:rPr lang="ru-RU" dirty="0" err="1" smtClean="0"/>
              <a:t>OpenSource</a:t>
            </a:r>
            <a:r>
              <a:rPr lang="ru-RU" dirty="0" smtClean="0"/>
              <a:t>-решение</a:t>
            </a:r>
            <a:endParaRPr lang="ru-RU" dirty="0"/>
          </a:p>
          <a:p>
            <a:r>
              <a:rPr lang="ru-RU" dirty="0" smtClean="0"/>
              <a:t>Основной принцип – это использование сторонних свободных решений, интегрированных в единую систему</a:t>
            </a:r>
            <a:endParaRPr lang="ru-RU" dirty="0"/>
          </a:p>
          <a:p>
            <a:r>
              <a:rPr lang="en-US" dirty="0" smtClean="0"/>
              <a:t>Flexberry</a:t>
            </a:r>
            <a:r>
              <a:rPr lang="ru-RU" dirty="0" smtClean="0"/>
              <a:t> </a:t>
            </a:r>
            <a:r>
              <a:rPr lang="ru-RU" dirty="0"/>
              <a:t>включает в себя </a:t>
            </a:r>
            <a:r>
              <a:rPr lang="ru-RU" dirty="0" smtClean="0"/>
              <a:t>целый </a:t>
            </a:r>
            <a:r>
              <a:rPr lang="ru-RU" dirty="0"/>
              <a:t>набор функциональных </a:t>
            </a:r>
            <a:r>
              <a:rPr lang="ru-RU" dirty="0" smtClean="0"/>
              <a:t>подсистем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11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Технологические компоненты платформы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«Сквозные» компоненты платформы, используемые во всех подсистемах:</a:t>
            </a:r>
          </a:p>
          <a:p>
            <a:pPr lvl="1"/>
            <a:r>
              <a:rPr lang="ru-RU" dirty="0" smtClean="0"/>
              <a:t>Flexberry ORM – слой доступа </a:t>
            </a:r>
            <a:r>
              <a:rPr lang="ru-RU" dirty="0"/>
              <a:t>к </a:t>
            </a:r>
            <a:r>
              <a:rPr lang="ru-RU" dirty="0" smtClean="0"/>
              <a:t>данным</a:t>
            </a:r>
          </a:p>
          <a:p>
            <a:pPr lvl="1"/>
            <a:r>
              <a:rPr lang="ru-RU" dirty="0" smtClean="0"/>
              <a:t>Flexberry </a:t>
            </a:r>
            <a:r>
              <a:rPr lang="ru-RU" dirty="0" err="1" smtClean="0"/>
              <a:t>Security</a:t>
            </a:r>
            <a:r>
              <a:rPr lang="ru-RU" dirty="0" smtClean="0"/>
              <a:t> – разграничение прав пользователей</a:t>
            </a:r>
          </a:p>
          <a:p>
            <a:pPr lvl="1"/>
            <a:r>
              <a:rPr lang="ru-RU" dirty="0"/>
              <a:t>Flexberry </a:t>
            </a:r>
            <a:r>
              <a:rPr lang="ru-RU" dirty="0" err="1" smtClean="0"/>
              <a:t>Audit</a:t>
            </a:r>
            <a:r>
              <a:rPr lang="ru-RU" dirty="0" smtClean="0"/>
              <a:t> – </a:t>
            </a:r>
            <a:r>
              <a:rPr lang="ru-RU" dirty="0" err="1" smtClean="0"/>
              <a:t>журналирование</a:t>
            </a:r>
            <a:r>
              <a:rPr lang="ru-RU" dirty="0" smtClean="0"/>
              <a:t> изменения данных</a:t>
            </a:r>
          </a:p>
          <a:p>
            <a:r>
              <a:rPr lang="ru-RU" dirty="0" smtClean="0"/>
              <a:t>Обеспечивают совместимость с </a:t>
            </a:r>
            <a:r>
              <a:rPr lang="en-US" dirty="0" smtClean="0"/>
              <a:t>CASEBERRY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04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Функциональные подсистемы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424473"/>
              </p:ext>
            </p:extLst>
          </p:nvPr>
        </p:nvGraphicFramePr>
        <p:xfrm>
          <a:off x="983432" y="2176761"/>
          <a:ext cx="10225136" cy="25044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33084">
                  <a:extLst>
                    <a:ext uri="{9D8B030D-6E8A-4147-A177-3AD203B41FA5}">
                      <a16:colId xmlns:a16="http://schemas.microsoft.com/office/drawing/2014/main" val="193943717"/>
                    </a:ext>
                  </a:extLst>
                </a:gridCol>
                <a:gridCol w="3433084">
                  <a:extLst>
                    <a:ext uri="{9D8B030D-6E8A-4147-A177-3AD203B41FA5}">
                      <a16:colId xmlns:a16="http://schemas.microsoft.com/office/drawing/2014/main" val="1237062879"/>
                    </a:ext>
                  </a:extLst>
                </a:gridCol>
                <a:gridCol w="3358968">
                  <a:extLst>
                    <a:ext uri="{9D8B030D-6E8A-4147-A177-3AD203B41FA5}">
                      <a16:colId xmlns:a16="http://schemas.microsoft.com/office/drawing/2014/main" val="2727379384"/>
                    </a:ext>
                  </a:extLst>
                </a:gridCol>
              </a:tblGrid>
              <a:tr h="1332986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96037A"/>
                          </a:solidFill>
                          <a:effectLst/>
                        </a:rPr>
                        <a:t>Flexberry </a:t>
                      </a:r>
                      <a:r>
                        <a:rPr lang="en-US" sz="2000" b="1" dirty="0" smtClean="0">
                          <a:solidFill>
                            <a:srgbClr val="96037A"/>
                          </a:solidFill>
                          <a:effectLst/>
                        </a:rPr>
                        <a:t>Foundation</a:t>
                      </a: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smtClean="0">
                          <a:effectLst/>
                        </a:rPr>
                        <a:t>Учётная</a:t>
                      </a:r>
                      <a:r>
                        <a:rPr lang="ru-RU" sz="1800" i="0" baseline="0" dirty="0" smtClean="0">
                          <a:effectLst/>
                        </a:rPr>
                        <a:t> часть приложений</a:t>
                      </a:r>
                      <a:endParaRPr lang="ru-RU" sz="1800" i="0" dirty="0">
                        <a:effectLst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rgbClr val="96037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Flexberry Service Bus</a:t>
                      </a:r>
                      <a:endParaRPr lang="ru-RU" sz="2000" b="1" kern="1200" dirty="0" smtClean="0">
                        <a:solidFill>
                          <a:srgbClr val="96037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i="0" dirty="0" smtClean="0"/>
                        <a:t>Корпоративная сервисная шина</a:t>
                      </a:r>
                      <a:endParaRPr lang="ru-RU" i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rgbClr val="96037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Flexberry Analytics</a:t>
                      </a:r>
                      <a:endParaRPr lang="ru-RU" sz="2000" b="1" kern="1200" dirty="0" smtClean="0">
                        <a:solidFill>
                          <a:srgbClr val="96037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Отчётность</a:t>
                      </a:r>
                      <a:r>
                        <a:rPr lang="ru-RU" sz="1800" b="0" i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и аналитика (</a:t>
                      </a:r>
                      <a:r>
                        <a:rPr lang="en-US" sz="1800" b="0" i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ru-RU" sz="1800" b="0" i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800" i="0" dirty="0">
                          <a:effectLst/>
                        </a:rPr>
                        <a:t> </a:t>
                      </a:r>
                      <a:endParaRPr lang="ru-RU" sz="18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127370188"/>
                  </a:ext>
                </a:extLst>
              </a:tr>
              <a:tr h="11714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dirty="0" smtClean="0">
                          <a:solidFill>
                            <a:srgbClr val="96037A"/>
                          </a:solidFill>
                        </a:rPr>
                        <a:t>Flexberry GIS</a:t>
                      </a:r>
                      <a:endParaRPr lang="ru-RU" sz="2000" b="1" dirty="0" smtClean="0">
                        <a:solidFill>
                          <a:srgbClr val="96037A"/>
                        </a:solidFill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/>
                        <a:t>ГИС подсистема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rgbClr val="96037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Flexberry BPM</a:t>
                      </a:r>
                      <a:endParaRPr lang="ru-RU" sz="2000" b="1" kern="1200" dirty="0">
                        <a:solidFill>
                          <a:srgbClr val="96037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Процессная</a:t>
                      </a:r>
                      <a:r>
                        <a:rPr lang="ru-RU" sz="1800" i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часть</a:t>
                      </a:r>
                      <a:endParaRPr lang="ru-RU" i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96037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Flexberry </a:t>
                      </a:r>
                      <a:r>
                        <a:rPr lang="ru-RU" sz="2000" b="1" kern="1200" dirty="0" err="1">
                          <a:solidFill>
                            <a:srgbClr val="96037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Portal</a:t>
                      </a:r>
                      <a:endParaRPr lang="ru-RU" sz="2000" b="1" kern="1200" dirty="0">
                        <a:solidFill>
                          <a:srgbClr val="96037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Корпоративный</a:t>
                      </a:r>
                      <a:r>
                        <a:rPr lang="ru-RU" sz="1800" i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портал</a:t>
                      </a:r>
                      <a:endParaRPr lang="ru-RU" i="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346010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2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Flexberry Foundation</a:t>
            </a:r>
            <a:r>
              <a:rPr lang="ru-RU" dirty="0" smtClean="0"/>
              <a:t> – учётная часть приложений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449132"/>
            <a:ext cx="10972800" cy="514116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Формы для поиска данных (списки)</a:t>
            </a:r>
          </a:p>
          <a:p>
            <a:pPr lvl="1"/>
            <a:r>
              <a:rPr lang="ru-RU" dirty="0"/>
              <a:t>Сортировка, фильтрация, поиск, </a:t>
            </a:r>
            <a:r>
              <a:rPr lang="ru-RU" dirty="0" smtClean="0"/>
              <a:t>выгрузка, настройка </a:t>
            </a:r>
            <a:r>
              <a:rPr lang="ru-RU" dirty="0"/>
              <a:t>колонок, …</a:t>
            </a:r>
            <a:endParaRPr lang="ru-RU" dirty="0" smtClean="0"/>
          </a:p>
          <a:p>
            <a:pPr>
              <a:spcBef>
                <a:spcPts val="1200"/>
              </a:spcBef>
            </a:pPr>
            <a:r>
              <a:rPr lang="ru-RU" dirty="0" smtClean="0"/>
              <a:t>Формы для ввода данных</a:t>
            </a:r>
            <a:endParaRPr lang="en-US" dirty="0" smtClean="0"/>
          </a:p>
          <a:p>
            <a:pPr lvl="1"/>
            <a:r>
              <a:rPr lang="ru-RU" dirty="0" err="1" smtClean="0"/>
              <a:t>Валидация</a:t>
            </a:r>
            <a:r>
              <a:rPr lang="ru-RU" dirty="0" smtClean="0"/>
              <a:t> данных</a:t>
            </a:r>
          </a:p>
          <a:p>
            <a:pPr lvl="1"/>
            <a:r>
              <a:rPr lang="ru-RU" dirty="0" smtClean="0"/>
              <a:t>Компоненты для стандартных типов полей</a:t>
            </a:r>
          </a:p>
          <a:p>
            <a:pPr lvl="1"/>
            <a:r>
              <a:rPr lang="ru-RU" dirty="0" smtClean="0"/>
              <a:t>Компоненты для выбора из справочников</a:t>
            </a:r>
          </a:p>
          <a:p>
            <a:pPr lvl="1"/>
            <a:r>
              <a:rPr lang="ru-RU" dirty="0" smtClean="0"/>
              <a:t>Компоненты для редактирования в табличном представлении (</a:t>
            </a:r>
            <a:r>
              <a:rPr lang="en-US" dirty="0" err="1" smtClean="0"/>
              <a:t>groupedit</a:t>
            </a:r>
            <a:r>
              <a:rPr lang="ru-RU" dirty="0" smtClean="0"/>
              <a:t>)</a:t>
            </a:r>
            <a:endParaRPr lang="ru-RU" dirty="0"/>
          </a:p>
          <a:p>
            <a:pPr>
              <a:spcBef>
                <a:spcPts val="1200"/>
              </a:spcBef>
            </a:pPr>
            <a:r>
              <a:rPr lang="ru-RU" dirty="0"/>
              <a:t>Поддержка «внешнего вида» приложения для десктоп- и мобильных устройств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ru-RU" dirty="0" err="1" smtClean="0"/>
              <a:t>Логирование</a:t>
            </a:r>
            <a:endParaRPr lang="ru-RU" dirty="0"/>
          </a:p>
          <a:p>
            <a:pPr>
              <a:spcBef>
                <a:spcPts val="1200"/>
              </a:spcBef>
            </a:pPr>
            <a:r>
              <a:rPr lang="ru-RU" dirty="0" smtClean="0"/>
              <a:t>И многое другое</a:t>
            </a:r>
            <a:r>
              <a:rPr lang="en-US" dirty="0" smtClean="0"/>
              <a:t>…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9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настройки компонента (гибкость)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11424" y="1417638"/>
            <a:ext cx="97210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{{</a:t>
            </a:r>
            <a:r>
              <a:rPr lang="en-US" dirty="0" err="1">
                <a:latin typeface="Consolas" panose="020B0609020204030204" pitchFamily="49" charset="0"/>
              </a:rPr>
              <a:t>flexberry-objectlistview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7CA8"/>
                </a:solidFill>
                <a:latin typeface="Consolas" panose="020B0609020204030204" pitchFamily="49" charset="0"/>
              </a:rPr>
              <a:t>content</a:t>
            </a:r>
            <a:r>
              <a:rPr lang="en-US" dirty="0">
                <a:latin typeface="Consolas" panose="020B0609020204030204" pitchFamily="49" charset="0"/>
              </a:rPr>
              <a:t>=model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modelName</a:t>
            </a:r>
            <a:r>
              <a:rPr lang="en-US" dirty="0"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"ember-</a:t>
            </a:r>
            <a:r>
              <a:rPr lang="en-US" dirty="0" err="1">
                <a:solidFill>
                  <a:srgbClr val="CE9178"/>
                </a:solidFill>
                <a:latin typeface="Consolas" panose="020B0609020204030204" pitchFamily="49" charset="0"/>
              </a:rPr>
              <a:t>flexberry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-dummy-application-user"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modelProjection</a:t>
            </a:r>
            <a:r>
              <a:rPr lang="en-US" dirty="0">
                <a:solidFill>
                  <a:srgbClr val="73ADDD"/>
                </a:solidFill>
                <a:latin typeface="Consolas" panose="020B0609020204030204" pitchFamily="49" charset="0"/>
              </a:rPr>
              <a:t>=</a:t>
            </a:r>
            <a:r>
              <a:rPr lang="en-US" dirty="0" err="1">
                <a:latin typeface="Consolas" panose="020B0609020204030204" pitchFamily="49" charset="0"/>
              </a:rPr>
              <a:t>modelProjection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editFormRoute</a:t>
            </a:r>
            <a:r>
              <a:rPr lang="en-US" dirty="0">
                <a:latin typeface="Consolas" panose="020B0609020204030204" pitchFamily="49" charset="0"/>
              </a:rPr>
              <a:t>=</a:t>
            </a:r>
            <a:r>
              <a:rPr lang="en-US" dirty="0" err="1">
                <a:latin typeface="Consolas" panose="020B0609020204030204" pitchFamily="49" charset="0"/>
              </a:rPr>
              <a:t>editFormRoute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createNewButton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refreshButton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enableFilters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filterButton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showCheckBoxInRow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smtClean="0">
                <a:solidFill>
                  <a:srgbClr val="007CA8"/>
                </a:solidFill>
                <a:latin typeface="Consolas" panose="020B0609020204030204" pitchFamily="49" charset="0"/>
              </a:rPr>
              <a:t>sorting</a:t>
            </a:r>
            <a:r>
              <a:rPr lang="en-US" dirty="0" smtClean="0">
                <a:latin typeface="Consolas" panose="020B0609020204030204" pitchFamily="49" charset="0"/>
              </a:rPr>
              <a:t>=</a:t>
            </a:r>
            <a:r>
              <a:rPr lang="en-US" dirty="0" err="1" smtClean="0">
                <a:latin typeface="Consolas" panose="020B0609020204030204" pitchFamily="49" charset="0"/>
              </a:rPr>
              <a:t>computedSorting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7CA8"/>
                </a:solidFill>
                <a:latin typeface="Consolas" panose="020B0609020204030204" pitchFamily="49" charset="0"/>
              </a:rPr>
              <a:t>orderable</a:t>
            </a:r>
            <a:r>
              <a:rPr lang="en-US" dirty="0">
                <a:latin typeface="Consolas" panose="020B0609020204030204" pitchFamily="49" charset="0"/>
              </a:rPr>
              <a:t>=true</a:t>
            </a:r>
          </a:p>
          <a:p>
            <a:pPr lvl="1"/>
            <a:r>
              <a:rPr lang="en-US" dirty="0" err="1" smtClean="0">
                <a:solidFill>
                  <a:srgbClr val="007CA8"/>
                </a:solidFill>
                <a:latin typeface="Consolas" panose="020B0609020204030204" pitchFamily="49" charset="0"/>
              </a:rPr>
              <a:t>gotoPage</a:t>
            </a:r>
            <a:r>
              <a:rPr lang="en-US" dirty="0"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73ADDD"/>
                </a:solidFill>
                <a:latin typeface="Consolas" panose="020B0609020204030204" pitchFamily="49" charset="0"/>
              </a:rPr>
              <a:t>(action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CE9178"/>
                </a:solidFill>
                <a:latin typeface="Consolas" panose="020B0609020204030204" pitchFamily="49" charset="0"/>
              </a:rPr>
              <a:t>gotoPage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73ADDD"/>
                </a:solidFill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dirty="0" err="1">
                <a:solidFill>
                  <a:srgbClr val="007CA8"/>
                </a:solidFill>
                <a:latin typeface="Consolas" panose="020B0609020204030204" pitchFamily="49" charset="0"/>
              </a:rPr>
              <a:t>nextPage</a:t>
            </a:r>
            <a:r>
              <a:rPr lang="en-US" dirty="0"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73ADDD"/>
                </a:solidFill>
                <a:latin typeface="Consolas" panose="020B0609020204030204" pitchFamily="49" charset="0"/>
              </a:rPr>
              <a:t>(action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CE9178"/>
                </a:solidFill>
                <a:latin typeface="Consolas" panose="020B0609020204030204" pitchFamily="49" charset="0"/>
              </a:rPr>
              <a:t>nextPage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73ADDD"/>
                </a:solidFill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dirty="0" err="1" smtClean="0">
                <a:solidFill>
                  <a:srgbClr val="007CA8"/>
                </a:solidFill>
                <a:latin typeface="Consolas" panose="020B0609020204030204" pitchFamily="49" charset="0"/>
              </a:rPr>
              <a:t>componentName</a:t>
            </a:r>
            <a:r>
              <a:rPr lang="en-US" dirty="0"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dirty="0" err="1" smtClean="0">
                <a:solidFill>
                  <a:srgbClr val="CE9178"/>
                </a:solidFill>
                <a:latin typeface="Consolas" panose="020B0609020204030204" pitchFamily="49" charset="0"/>
              </a:rPr>
              <a:t>applicationUserObjectListView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endParaRPr lang="en-US" dirty="0" smtClean="0">
              <a:solidFill>
                <a:srgbClr val="CE9178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…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</a:rPr>
              <a:t>}}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4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 компонента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1337970"/>
            <a:ext cx="12165123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Компонент выбора из списка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2492896"/>
            <a:ext cx="2714625" cy="1447800"/>
          </a:xfrm>
          <a:prstGeom prst="rect">
            <a:avLst/>
          </a:prstGeom>
        </p:spPr>
      </p:pic>
      <p:cxnSp>
        <p:nvCxnSpPr>
          <p:cNvPr id="10" name="Соединительная линия уступом 9"/>
          <p:cNvCxnSpPr/>
          <p:nvPr/>
        </p:nvCxnSpPr>
        <p:spPr>
          <a:xfrm flipV="1">
            <a:off x="2736789" y="3342605"/>
            <a:ext cx="504056" cy="383058"/>
          </a:xfrm>
          <a:prstGeom prst="bentConnector3">
            <a:avLst>
              <a:gd name="adj1" fmla="val 50000"/>
            </a:avLst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845" y="1417638"/>
            <a:ext cx="8759811" cy="394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6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 и встраивание новых компонентов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Разработка </a:t>
            </a:r>
            <a:r>
              <a:rPr lang="ru-RU" dirty="0" smtClean="0"/>
              <a:t>компонентов:</a:t>
            </a:r>
            <a:endParaRPr lang="en-US" dirty="0"/>
          </a:p>
          <a:p>
            <a:pPr lvl="1"/>
            <a:r>
              <a:rPr lang="ru-RU" dirty="0"/>
              <a:t>Модификация технологических </a:t>
            </a:r>
            <a:r>
              <a:rPr lang="ru-RU" dirty="0" smtClean="0"/>
              <a:t>компонентов (наследование)</a:t>
            </a:r>
            <a:endParaRPr lang="ru-RU" dirty="0"/>
          </a:p>
          <a:p>
            <a:pPr lvl="1"/>
            <a:r>
              <a:rPr lang="ru-RU" dirty="0"/>
              <a:t>Разработка компонентов «с нуля»</a:t>
            </a:r>
            <a:endParaRPr lang="en-US" dirty="0"/>
          </a:p>
          <a:p>
            <a:pPr lvl="1"/>
            <a:r>
              <a:rPr lang="en-US" dirty="0"/>
              <a:t>Ember.js + JS + jQuery</a:t>
            </a:r>
            <a:endParaRPr lang="ru-RU" dirty="0"/>
          </a:p>
          <a:p>
            <a:r>
              <a:rPr lang="ru-RU" dirty="0"/>
              <a:t>Встраивание компонентов на </a:t>
            </a:r>
            <a:r>
              <a:rPr lang="ru-RU" dirty="0" smtClean="0"/>
              <a:t>формы:</a:t>
            </a:r>
            <a:endParaRPr lang="ru-RU" dirty="0"/>
          </a:p>
          <a:p>
            <a:pPr lvl="1"/>
            <a:r>
              <a:rPr lang="ru-RU" dirty="0"/>
              <a:t>Использование шаблонов </a:t>
            </a:r>
            <a:r>
              <a:rPr lang="en-US" dirty="0"/>
              <a:t>Handlebars</a:t>
            </a:r>
          </a:p>
          <a:p>
            <a:pPr lvl="1"/>
            <a:r>
              <a:rPr lang="ru-RU" dirty="0"/>
              <a:t>Передача любых свойств контекста в виде параметров</a:t>
            </a:r>
          </a:p>
          <a:p>
            <a:pPr lvl="1"/>
            <a:r>
              <a:rPr lang="ru-RU" dirty="0"/>
              <a:t>Взаимодействие с контекстом через сообщения (</a:t>
            </a:r>
            <a:r>
              <a:rPr lang="en-US" dirty="0"/>
              <a:t>Actions)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8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 и встраивание новых компонентов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Реализация серверной логики:</a:t>
            </a:r>
            <a:endParaRPr lang="en-US" dirty="0"/>
          </a:p>
          <a:p>
            <a:pPr lvl="1"/>
            <a:r>
              <a:rPr lang="ru-RU" dirty="0"/>
              <a:t>Расширяемость </a:t>
            </a:r>
            <a:r>
              <a:rPr lang="en-US" dirty="0"/>
              <a:t>RESTful API (OData-</a:t>
            </a:r>
            <a:r>
              <a:rPr lang="ru-RU" dirty="0"/>
              <a:t>функции и </a:t>
            </a:r>
            <a:r>
              <a:rPr lang="en-US" dirty="0" smtClean="0"/>
              <a:t>actions</a:t>
            </a:r>
            <a:r>
              <a:rPr lang="ru-RU" dirty="0" smtClean="0"/>
              <a:t>)</a:t>
            </a:r>
            <a:endParaRPr lang="en-US" dirty="0"/>
          </a:p>
          <a:p>
            <a:pPr lvl="1"/>
            <a:r>
              <a:rPr lang="ru-RU" dirty="0" err="1"/>
              <a:t>Кастомизация</a:t>
            </a:r>
            <a:r>
              <a:rPr lang="ru-RU" dirty="0"/>
              <a:t> обработки запросов (</a:t>
            </a:r>
            <a:r>
              <a:rPr lang="en-US" dirty="0"/>
              <a:t>GET</a:t>
            </a:r>
            <a:r>
              <a:rPr lang="ru-RU" dirty="0"/>
              <a:t>-, </a:t>
            </a:r>
            <a:r>
              <a:rPr lang="en-US" dirty="0"/>
              <a:t>POST</a:t>
            </a:r>
            <a:r>
              <a:rPr lang="ru-RU" dirty="0"/>
              <a:t>-, </a:t>
            </a:r>
            <a:r>
              <a:rPr lang="en-US" dirty="0"/>
              <a:t>PUT</a:t>
            </a:r>
            <a:r>
              <a:rPr lang="ru-RU" dirty="0"/>
              <a:t>-, </a:t>
            </a:r>
            <a:r>
              <a:rPr lang="en-US" dirty="0"/>
              <a:t>PATCH</a:t>
            </a:r>
            <a:r>
              <a:rPr lang="ru-RU" dirty="0"/>
              <a:t>-, </a:t>
            </a:r>
            <a:r>
              <a:rPr lang="en-US" dirty="0"/>
              <a:t>DELETE-</a:t>
            </a:r>
            <a:r>
              <a:rPr lang="ru-RU" dirty="0" err="1"/>
              <a:t>хендлеры</a:t>
            </a:r>
            <a:r>
              <a:rPr lang="ru-RU" dirty="0"/>
              <a:t>)</a:t>
            </a:r>
            <a:endParaRPr lang="en-US" dirty="0"/>
          </a:p>
          <a:p>
            <a:pPr lvl="1"/>
            <a:r>
              <a:rPr lang="ru-RU" dirty="0"/>
              <a:t>Реализация прикладной логики перед вставкой, изменением и удалением данных в БД (бизнес-серверы, </a:t>
            </a:r>
            <a:r>
              <a:rPr lang="en-US" dirty="0"/>
              <a:t>ORM)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4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Flexberry Service Bus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Гарантированная доставка сообщений</a:t>
            </a:r>
          </a:p>
          <a:p>
            <a:r>
              <a:rPr lang="ru-RU" dirty="0" smtClean="0"/>
              <a:t>Богатый пользовательский интерфейс управления</a:t>
            </a:r>
          </a:p>
          <a:p>
            <a:r>
              <a:rPr lang="ru-RU" dirty="0" smtClean="0"/>
              <a:t>Продвинутый мониторинг работоспособности</a:t>
            </a:r>
          </a:p>
          <a:p>
            <a:r>
              <a:rPr lang="ru-RU" dirty="0" smtClean="0"/>
              <a:t>Расширенная статистика по обмену данными между 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4154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Flexberry Analytics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Pixel perfect reporting</a:t>
            </a:r>
          </a:p>
          <a:p>
            <a:r>
              <a:rPr lang="en-US" dirty="0" smtClean="0"/>
              <a:t>OLAP</a:t>
            </a:r>
          </a:p>
          <a:p>
            <a:r>
              <a:rPr lang="ru-RU" dirty="0" smtClean="0"/>
              <a:t>Отчёты на карте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073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Flexberry GIS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Подсистема для создания ГИС-приложений</a:t>
            </a:r>
          </a:p>
          <a:p>
            <a:r>
              <a:rPr lang="ru-RU" dirty="0" smtClean="0"/>
              <a:t>Полноценная работа с картой в браузере</a:t>
            </a:r>
          </a:p>
          <a:p>
            <a:r>
              <a:rPr lang="ru-RU" dirty="0" smtClean="0"/>
              <a:t>Множество функций, включая возможности по редактированию объектов карты</a:t>
            </a:r>
          </a:p>
          <a:p>
            <a:r>
              <a:rPr lang="ru-RU" dirty="0" smtClean="0"/>
              <a:t>Интеграция с другими подсистемами </a:t>
            </a:r>
            <a:r>
              <a:rPr lang="en-US" dirty="0" smtClean="0"/>
              <a:t>Flexberry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452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Мы готовы ответить на ваши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249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11940</TotalTime>
  <Words>1038</Words>
  <Application>Microsoft Office PowerPoint</Application>
  <PresentationFormat>Широкоэкранный</PresentationFormat>
  <Paragraphs>222</Paragraphs>
  <Slides>34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Consolas</vt:lpstr>
      <vt:lpstr>Roboto</vt:lpstr>
      <vt:lpstr>Segoe UI</vt:lpstr>
      <vt:lpstr>Segoe UI Semibold</vt:lpstr>
      <vt:lpstr>Times New Roman</vt:lpstr>
      <vt:lpstr>Тема Office</vt:lpstr>
      <vt:lpstr>Разработка информационных систем с использованием платформы Flexberry</vt:lpstr>
      <vt:lpstr>Платформа Flexberry</vt:lpstr>
      <vt:lpstr>Процесс проектирования и разработки</vt:lpstr>
      <vt:lpstr>Ключевые моменты процесса</vt:lpstr>
      <vt:lpstr>Схема процесса проектирования и программирования</vt:lpstr>
      <vt:lpstr>Участники процесса проектирования и программирования</vt:lpstr>
      <vt:lpstr>Машиночитаемая модель</vt:lpstr>
      <vt:lpstr>Модель</vt:lpstr>
      <vt:lpstr>Flexberry Designer – инструмент проектирования</vt:lpstr>
      <vt:lpstr>Расширенная метамодель</vt:lpstr>
      <vt:lpstr>Умная генерация и доработка кода</vt:lpstr>
      <vt:lpstr>Архитектура информационных систем</vt:lpstr>
      <vt:lpstr>Архитектура приложений на Flexberry</vt:lpstr>
      <vt:lpstr>Презентация PowerPoint</vt:lpstr>
      <vt:lpstr>Почему .NET / Mono?</vt:lpstr>
      <vt:lpstr>Почему OData?</vt:lpstr>
      <vt:lpstr>Почему EmberJS?</vt:lpstr>
      <vt:lpstr>Интеграция и расширение архитектуры</vt:lpstr>
      <vt:lpstr>Кроссплатформенность</vt:lpstr>
      <vt:lpstr>Дополнительные особенности</vt:lpstr>
      <vt:lpstr>Готовые расширяемые компоненты</vt:lpstr>
      <vt:lpstr>Готовые расширяемые компоненты</vt:lpstr>
      <vt:lpstr>Технологические компоненты платформы</vt:lpstr>
      <vt:lpstr>Функциональные подсистемы</vt:lpstr>
      <vt:lpstr>Flexberry Foundation – учётная часть приложений</vt:lpstr>
      <vt:lpstr>Пример настройки компонента (гибкость)</vt:lpstr>
      <vt:lpstr>Пример компонента</vt:lpstr>
      <vt:lpstr>Компонент выбора из списка</vt:lpstr>
      <vt:lpstr>Разработка и встраивание новых компонентов</vt:lpstr>
      <vt:lpstr>Разработка и встраивание новых компонентов</vt:lpstr>
      <vt:lpstr>Flexberry Service Bus</vt:lpstr>
      <vt:lpstr>Flexberry Analytics</vt:lpstr>
      <vt:lpstr>Flexberry GIS</vt:lpstr>
      <vt:lpstr>Спасибо за внимание</vt:lpstr>
    </vt:vector>
  </TitlesOfParts>
  <Company>ИВС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Практический подход к эволюционному развитию информационного пространства предприятия с сохранением унаследованного программного обеспечения</dc:title>
  <dc:creator>bratchikov@ics.perm.ru</dc:creator>
  <cp:lastModifiedBy>Bratchikov Igor</cp:lastModifiedBy>
  <cp:revision>240</cp:revision>
  <dcterms:created xsi:type="dcterms:W3CDTF">2015-11-11T05:09:38Z</dcterms:created>
  <dcterms:modified xsi:type="dcterms:W3CDTF">2018-10-12T06:45:27Z</dcterms:modified>
</cp:coreProperties>
</file>